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6"/>
  </p:notes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  <p:sldId id="275" r:id="rId43"/>
    <p:sldId id="276" r:id="rId44"/>
    <p:sldId id="277" r:id="rId45"/>
  </p:sldIdLst>
  <p:sldSz cx="18288000" cy="10287000"/>
  <p:notesSz cx="6858000" cy="9144000"/>
  <p:embeddedFontLst>
    <p:embeddedFont>
      <p:font typeface="Oswald" charset="1" panose="00000500000000000000"/>
      <p:regular r:id="rId6"/>
    </p:embeddedFont>
    <p:embeddedFont>
      <p:font typeface="Oswald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Roboto" charset="1" panose="02000000000000000000"/>
      <p:regular r:id="rId12"/>
    </p:embeddedFont>
    <p:embeddedFont>
      <p:font typeface="Roboto Bold" charset="1" panose="02000000000000000000"/>
      <p:regular r:id="rId13"/>
    </p:embeddedFont>
    <p:embeddedFont>
      <p:font typeface="Roboto Italics" charset="1" panose="02000000000000000000"/>
      <p:regular r:id="rId14"/>
    </p:embeddedFont>
    <p:embeddedFont>
      <p:font typeface="Roboto Bold Italics" charset="1" panose="02000000000000000000"/>
      <p:regular r:id="rId15"/>
    </p:embeddedFont>
    <p:embeddedFont>
      <p:font typeface="Jaldi" charset="1" panose="020F0504030202060203"/>
      <p:regular r:id="rId16"/>
    </p:embeddedFont>
    <p:embeddedFont>
      <p:font typeface="Jaldi Bold" charset="1" panose="020F0804030202060203"/>
      <p:regular r:id="rId17"/>
    </p:embeddedFont>
    <p:embeddedFont>
      <p:font typeface="Canva Sans" charset="1" panose="020B0503030501040103"/>
      <p:regular r:id="rId18"/>
    </p:embeddedFont>
    <p:embeddedFont>
      <p:font typeface="Canva Sans Bold" charset="1" panose="020B0803030501040103"/>
      <p:regular r:id="rId19"/>
    </p:embeddedFont>
    <p:embeddedFont>
      <p:font typeface="Canva Sans Italics" charset="1" panose="020B0503030501040103"/>
      <p:regular r:id="rId20"/>
    </p:embeddedFont>
    <p:embeddedFont>
      <p:font typeface="Canva Sans Bold Italics" charset="1" panose="020B0803030501040103"/>
      <p:regular r:id="rId21"/>
    </p:embeddedFont>
    <p:embeddedFont>
      <p:font typeface="Canva Sans Medium" charset="1" panose="020B0603030501040103"/>
      <p:regular r:id="rId22"/>
    </p:embeddedFont>
    <p:embeddedFont>
      <p:font typeface="Canva Sans Medium Italics" charset="1" panose="020B06030305010401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33" Target="slides/slide10.xml" Type="http://schemas.openxmlformats.org/officeDocument/2006/relationships/slide"/><Relationship Id="rId34" Target="slides/slide11.xml" Type="http://schemas.openxmlformats.org/officeDocument/2006/relationships/slide"/><Relationship Id="rId35" Target="slides/slide12.xml" Type="http://schemas.openxmlformats.org/officeDocument/2006/relationships/slide"/><Relationship Id="rId36" Target="slides/slide13.xml" Type="http://schemas.openxmlformats.org/officeDocument/2006/relationships/slide"/><Relationship Id="rId37" Target="slides/slide14.xml" Type="http://schemas.openxmlformats.org/officeDocument/2006/relationships/slide"/><Relationship Id="rId38" Target="slides/slide15.xml" Type="http://schemas.openxmlformats.org/officeDocument/2006/relationships/slide"/><Relationship Id="rId39" Target="slides/slide16.xml" Type="http://schemas.openxmlformats.org/officeDocument/2006/relationships/slide"/><Relationship Id="rId4" Target="theme/theme1.xml" Type="http://schemas.openxmlformats.org/officeDocument/2006/relationships/theme"/><Relationship Id="rId40" Target="slides/slide17.xml" Type="http://schemas.openxmlformats.org/officeDocument/2006/relationships/slide"/><Relationship Id="rId41" Target="slides/slide18.xml" Type="http://schemas.openxmlformats.org/officeDocument/2006/relationships/slide"/><Relationship Id="rId42" Target="slides/slide19.xml" Type="http://schemas.openxmlformats.org/officeDocument/2006/relationships/slide"/><Relationship Id="rId43" Target="slides/slide20.xml" Type="http://schemas.openxmlformats.org/officeDocument/2006/relationships/slide"/><Relationship Id="rId44" Target="slides/slide21.xml" Type="http://schemas.openxmlformats.org/officeDocument/2006/relationships/slide"/><Relationship Id="rId45" Target="slides/slide22.xml" Type="http://schemas.openxmlformats.org/officeDocument/2006/relationships/slide"/><Relationship Id="rId46" Target="notesMasters/notesMaster1.xml" Type="http://schemas.openxmlformats.org/officeDocument/2006/relationships/notesMaster"/><Relationship Id="rId47" Target="theme/theme2.xml" Type="http://schemas.openxmlformats.org/officeDocument/2006/relationships/theme"/><Relationship Id="rId48" Target="notesSlides/notesSlide1.xml" Type="http://schemas.openxmlformats.org/officeDocument/2006/relationships/notesSlide"/><Relationship Id="rId49" Target="notesSlides/notesSlide2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3.xml" Type="http://schemas.openxmlformats.org/officeDocument/2006/relationships/notesSlide"/><Relationship Id="rId51" Target="notesSlides/notesSlide4.xml" Type="http://schemas.openxmlformats.org/officeDocument/2006/relationships/notesSlide"/><Relationship Id="rId52" Target="notesSlides/notesSlide5.xml" Type="http://schemas.openxmlformats.org/officeDocument/2006/relationships/notesSlide"/><Relationship Id="rId53" Target="notesSlides/notesSlide6.xml" Type="http://schemas.openxmlformats.org/officeDocument/2006/relationships/notesSlide"/><Relationship Id="rId54" Target="notesSlides/notesSlide7.xml" Type="http://schemas.openxmlformats.org/officeDocument/2006/relationships/notesSlide"/><Relationship Id="rId55" Target="notesSlides/notesSlide8.xml" Type="http://schemas.openxmlformats.org/officeDocument/2006/relationships/notesSlide"/><Relationship Id="rId56" Target="notesSlides/notesSlide9.xml" Type="http://schemas.openxmlformats.org/officeDocument/2006/relationships/notesSlide"/><Relationship Id="rId57" Target="notesSlides/notesSlide10.xml" Type="http://schemas.openxmlformats.org/officeDocument/2006/relationships/notesSlide"/><Relationship Id="rId58" Target="notesSlides/notesSlide11.xml" Type="http://schemas.openxmlformats.org/officeDocument/2006/relationships/notesSlide"/><Relationship Id="rId59" Target="notesSlides/notesSlide12.xml" Type="http://schemas.openxmlformats.org/officeDocument/2006/relationships/notesSlide"/><Relationship Id="rId6" Target="fonts/font6.fntdata" Type="http://schemas.openxmlformats.org/officeDocument/2006/relationships/font"/><Relationship Id="rId60" Target="notesSlides/notesSlide13.xml" Type="http://schemas.openxmlformats.org/officeDocument/2006/relationships/notesSlide"/><Relationship Id="rId61" Target="notesSlides/notesSlide14.xml" Type="http://schemas.openxmlformats.org/officeDocument/2006/relationships/notesSlide"/><Relationship Id="rId62" Target="notesSlides/notesSlide15.xml" Type="http://schemas.openxmlformats.org/officeDocument/2006/relationships/notesSlide"/><Relationship Id="rId63" Target="notesSlides/notesSlide16.xml" Type="http://schemas.openxmlformats.org/officeDocument/2006/relationships/notesSlide"/><Relationship Id="rId64" Target="notesSlides/notesSlide17.xml" Type="http://schemas.openxmlformats.org/officeDocument/2006/relationships/notes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.png" Type="http://schemas.openxmlformats.org/officeDocument/2006/relationships/image"/><Relationship Id="rId4" Target="../media/image12.svg" Type="http://schemas.openxmlformats.org/officeDocument/2006/relationships/image"/><Relationship Id="rId5" Target="../media/image3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https://trello.com/b/Czr4gKpb/assignment-2-team-lotso" TargetMode="External" Type="http://schemas.openxmlformats.org/officeDocument/2006/relationships/hyperlink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.png" Type="http://schemas.openxmlformats.org/officeDocument/2006/relationships/image"/><Relationship Id="rId4" Target="../media/image3.sv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svg" Type="http://schemas.openxmlformats.org/officeDocument/2006/relationships/image"/><Relationship Id="rId11" Target="../media/image36.png" Type="http://schemas.openxmlformats.org/officeDocument/2006/relationships/image"/><Relationship Id="rId2" Target="../notesSlides/notesSlide13.xml" Type="http://schemas.openxmlformats.org/officeDocument/2006/relationships/notesSlide"/><Relationship Id="rId3" Target="../media/image1.png" Type="http://schemas.openxmlformats.org/officeDocument/2006/relationships/image"/><Relationship Id="rId4" Target="../media/image3.svg" Type="http://schemas.openxmlformats.org/officeDocument/2006/relationships/image"/><Relationship Id="rId5" Target="../media/image31.svg" Type="http://schemas.openxmlformats.org/officeDocument/2006/relationships/image"/><Relationship Id="rId6" Target="../media/image2.sv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1.png" Type="http://schemas.openxmlformats.org/officeDocument/2006/relationships/image"/><Relationship Id="rId4" Target="../media/image3.sv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39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1.png" Type="http://schemas.openxmlformats.org/officeDocument/2006/relationships/image"/><Relationship Id="rId4" Target="../media/image31.svg" Type="http://schemas.openxmlformats.org/officeDocument/2006/relationships/image"/><Relationship Id="rId5" Target="../media/image40.png" Type="http://schemas.openxmlformats.org/officeDocument/2006/relationships/image"/><Relationship Id="rId6" Target="../media/image41.sv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github.com/Quek-Xin-Quan/ADO-Assignment-2" TargetMode="External" Type="http://schemas.openxmlformats.org/officeDocument/2006/relationships/hyperlink"/><Relationship Id="rId2" Target="../notesSlides/notesSlide16.xml" Type="http://schemas.openxmlformats.org/officeDocument/2006/relationships/notesSlide"/><Relationship Id="rId3" Target="../media/image1.png" Type="http://schemas.openxmlformats.org/officeDocument/2006/relationships/image"/><Relationship Id="rId4" Target="../media/image3.svg" Type="http://schemas.openxmlformats.org/officeDocument/2006/relationships/image"/><Relationship Id="rId5" Target="../media/image31.sv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https://trello.com/b/Czr4gKpb/assignment-2-team-lotso" TargetMode="External" Type="http://schemas.openxmlformats.org/officeDocument/2006/relationships/hyperlink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3.svg" Type="http://schemas.openxmlformats.org/officeDocument/2006/relationships/image"/><Relationship Id="rId5" Target="slide15.xml" Type="http://schemas.openxmlformats.org/officeDocument/2006/relationships/slide"/><Relationship Id="rId6" Target="slide13.xml" Type="http://schemas.openxmlformats.org/officeDocument/2006/relationships/slid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1.png" Type="http://schemas.openxmlformats.org/officeDocument/2006/relationships/image"/><Relationship Id="rId4" Target="../media/image3.svg" Type="http://schemas.openxmlformats.org/officeDocument/2006/relationships/image"/><Relationship Id="rId5" Target="../media/image31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14" Target="../media/image21.png" Type="http://schemas.openxmlformats.org/officeDocument/2006/relationships/image"/><Relationship Id="rId15" Target="../media/image22.svg" Type="http://schemas.openxmlformats.org/officeDocument/2006/relationships/image"/><Relationship Id="rId16" Target="../media/image23.png" Type="http://schemas.openxmlformats.org/officeDocument/2006/relationships/image"/><Relationship Id="rId17" Target="../media/image24.sv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12.svg" Type="http://schemas.openxmlformats.org/officeDocument/2006/relationships/image"/><Relationship Id="rId5" Target="../media/image3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3.sv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00550" y="5508500"/>
            <a:ext cx="12487200" cy="2028600"/>
            <a:chOff x="0" y="0"/>
            <a:chExt cx="16649600" cy="2704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49573" cy="2704846"/>
            </a:xfrm>
            <a:custGeom>
              <a:avLst/>
              <a:gdLst/>
              <a:ahLst/>
              <a:cxnLst/>
              <a:rect r="r" b="b" t="t" l="l"/>
              <a:pathLst>
                <a:path h="2704846" w="16649573">
                  <a:moveTo>
                    <a:pt x="0" y="0"/>
                  </a:moveTo>
                  <a:lnTo>
                    <a:pt x="16649573" y="0"/>
                  </a:lnTo>
                  <a:lnTo>
                    <a:pt x="16649573" y="2704846"/>
                  </a:lnTo>
                  <a:lnTo>
                    <a:pt x="0" y="2704846"/>
                  </a:lnTo>
                  <a:close/>
                </a:path>
              </a:pathLst>
            </a:custGeom>
            <a:solidFill>
              <a:srgbClr val="FFEF8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18975" y="820175"/>
            <a:ext cx="17050050" cy="9376650"/>
            <a:chOff x="0" y="0"/>
            <a:chExt cx="22733400" cy="12502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733381" cy="12502261"/>
            </a:xfrm>
            <a:custGeom>
              <a:avLst/>
              <a:gdLst/>
              <a:ahLst/>
              <a:cxnLst/>
              <a:rect r="r" b="b" t="t" l="l"/>
              <a:pathLst>
                <a:path h="12502261" w="22733381">
                  <a:moveTo>
                    <a:pt x="12700" y="0"/>
                  </a:moveTo>
                  <a:lnTo>
                    <a:pt x="22720681" y="0"/>
                  </a:lnTo>
                  <a:cubicBezTo>
                    <a:pt x="22727667" y="0"/>
                    <a:pt x="22733381" y="5715"/>
                    <a:pt x="22733381" y="12700"/>
                  </a:cubicBezTo>
                  <a:lnTo>
                    <a:pt x="22733381" y="12489561"/>
                  </a:lnTo>
                  <a:cubicBezTo>
                    <a:pt x="22733381" y="12496546"/>
                    <a:pt x="22727667" y="12502261"/>
                    <a:pt x="22720681" y="12502261"/>
                  </a:cubicBezTo>
                  <a:lnTo>
                    <a:pt x="12700" y="12502261"/>
                  </a:lnTo>
                  <a:cubicBezTo>
                    <a:pt x="5715" y="12502261"/>
                    <a:pt x="0" y="12496546"/>
                    <a:pt x="0" y="1248956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2489561"/>
                  </a:lnTo>
                  <a:lnTo>
                    <a:pt x="12700" y="12489561"/>
                  </a:lnTo>
                  <a:lnTo>
                    <a:pt x="12700" y="12476861"/>
                  </a:lnTo>
                  <a:lnTo>
                    <a:pt x="22720681" y="12476861"/>
                  </a:lnTo>
                  <a:lnTo>
                    <a:pt x="22720681" y="12489561"/>
                  </a:lnTo>
                  <a:lnTo>
                    <a:pt x="22707981" y="12489561"/>
                  </a:lnTo>
                  <a:lnTo>
                    <a:pt x="22707981" y="12700"/>
                  </a:lnTo>
                  <a:lnTo>
                    <a:pt x="22720681" y="12700"/>
                  </a:lnTo>
                  <a:lnTo>
                    <a:pt x="22720681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72976" y="8683250"/>
            <a:ext cx="50" cy="1100"/>
            <a:chOff x="0" y="0"/>
            <a:chExt cx="67" cy="14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127"/>
              <a:ext cx="0" cy="1397"/>
            </a:xfrm>
            <a:custGeom>
              <a:avLst/>
              <a:gdLst/>
              <a:ahLst/>
              <a:cxnLst/>
              <a:rect r="r" b="b" t="t" l="l"/>
              <a:pathLst>
                <a:path h="1397" w="0">
                  <a:moveTo>
                    <a:pt x="0" y="0"/>
                  </a:moveTo>
                  <a:cubicBezTo>
                    <a:pt x="0" y="0"/>
                    <a:pt x="0" y="1397"/>
                    <a:pt x="0" y="1397"/>
                  </a:cubicBezTo>
                  <a:cubicBezTo>
                    <a:pt x="0" y="139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9779B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4444854" y="7377344"/>
            <a:ext cx="281380" cy="281182"/>
          </a:xfrm>
          <a:custGeom>
            <a:avLst/>
            <a:gdLst/>
            <a:ahLst/>
            <a:cxnLst/>
            <a:rect r="r" b="b" t="t" l="l"/>
            <a:pathLst>
              <a:path h="281182" w="281380">
                <a:moveTo>
                  <a:pt x="0" y="0"/>
                </a:moveTo>
                <a:lnTo>
                  <a:pt x="281380" y="0"/>
                </a:lnTo>
                <a:lnTo>
                  <a:pt x="281380" y="281182"/>
                </a:lnTo>
                <a:lnTo>
                  <a:pt x="0" y="281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11154" y="1433744"/>
            <a:ext cx="281380" cy="281182"/>
          </a:xfrm>
          <a:custGeom>
            <a:avLst/>
            <a:gdLst/>
            <a:ahLst/>
            <a:cxnLst/>
            <a:rect r="r" b="b" t="t" l="l"/>
            <a:pathLst>
              <a:path h="281182" w="281380">
                <a:moveTo>
                  <a:pt x="0" y="0"/>
                </a:moveTo>
                <a:lnTo>
                  <a:pt x="281380" y="0"/>
                </a:lnTo>
                <a:lnTo>
                  <a:pt x="281380" y="281182"/>
                </a:lnTo>
                <a:lnTo>
                  <a:pt x="0" y="281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474554" y="8539394"/>
            <a:ext cx="281380" cy="281182"/>
          </a:xfrm>
          <a:custGeom>
            <a:avLst/>
            <a:gdLst/>
            <a:ahLst/>
            <a:cxnLst/>
            <a:rect r="r" b="b" t="t" l="l"/>
            <a:pathLst>
              <a:path h="281182" w="281380">
                <a:moveTo>
                  <a:pt x="0" y="0"/>
                </a:moveTo>
                <a:lnTo>
                  <a:pt x="281380" y="0"/>
                </a:lnTo>
                <a:lnTo>
                  <a:pt x="281380" y="281182"/>
                </a:lnTo>
                <a:lnTo>
                  <a:pt x="0" y="281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03146" y="1204034"/>
            <a:ext cx="3801046" cy="9074530"/>
          </a:xfrm>
          <a:custGeom>
            <a:avLst/>
            <a:gdLst/>
            <a:ahLst/>
            <a:cxnLst/>
            <a:rect r="r" b="b" t="t" l="l"/>
            <a:pathLst>
              <a:path h="9074530" w="3801046">
                <a:moveTo>
                  <a:pt x="0" y="0"/>
                </a:moveTo>
                <a:lnTo>
                  <a:pt x="3801046" y="0"/>
                </a:lnTo>
                <a:lnTo>
                  <a:pt x="3801046" y="9074530"/>
                </a:lnTo>
                <a:lnTo>
                  <a:pt x="0" y="90745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837346" y="1204058"/>
            <a:ext cx="4247548" cy="9082928"/>
          </a:xfrm>
          <a:custGeom>
            <a:avLst/>
            <a:gdLst/>
            <a:ahLst/>
            <a:cxnLst/>
            <a:rect r="r" b="b" t="t" l="l"/>
            <a:pathLst>
              <a:path h="9082928" w="4247548">
                <a:moveTo>
                  <a:pt x="0" y="0"/>
                </a:moveTo>
                <a:lnTo>
                  <a:pt x="4247548" y="0"/>
                </a:lnTo>
                <a:lnTo>
                  <a:pt x="4247548" y="9082928"/>
                </a:lnTo>
                <a:lnTo>
                  <a:pt x="0" y="90829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255134" y="7517935"/>
            <a:ext cx="3690519" cy="2752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8"/>
              </a:lnSpc>
            </a:pPr>
            <a:r>
              <a:rPr lang="en-US" sz="2607">
                <a:solidFill>
                  <a:srgbClr val="000000"/>
                </a:solidFill>
                <a:latin typeface="Jaldi"/>
              </a:rPr>
              <a:t>Team 2 Members:</a:t>
            </a:r>
            <a:r>
              <a:rPr lang="en-US" sz="2607">
                <a:solidFill>
                  <a:srgbClr val="000000"/>
                </a:solidFill>
                <a:latin typeface="Jaldi"/>
              </a:rPr>
              <a:t> </a:t>
            </a:r>
          </a:p>
          <a:p>
            <a:pPr algn="ctr">
              <a:lnSpc>
                <a:spcPts val="3128"/>
              </a:lnSpc>
            </a:pPr>
            <a:r>
              <a:rPr lang="en-US" sz="2607">
                <a:solidFill>
                  <a:srgbClr val="000000"/>
                </a:solidFill>
                <a:latin typeface="Jaldi"/>
              </a:rPr>
              <a:t>Jocelyn Chia – S10221061 ​</a:t>
            </a:r>
          </a:p>
          <a:p>
            <a:pPr algn="ctr">
              <a:lnSpc>
                <a:spcPts val="3128"/>
              </a:lnSpc>
            </a:pPr>
            <a:r>
              <a:rPr lang="en-US" sz="2607">
                <a:solidFill>
                  <a:srgbClr val="000000"/>
                </a:solidFill>
                <a:latin typeface="Jaldi"/>
              </a:rPr>
              <a:t>Geraldine Koh – S10242807 ​</a:t>
            </a:r>
          </a:p>
          <a:p>
            <a:pPr algn="ctr">
              <a:lnSpc>
                <a:spcPts val="3128"/>
              </a:lnSpc>
            </a:pPr>
            <a:r>
              <a:rPr lang="en-US" sz="2607">
                <a:solidFill>
                  <a:srgbClr val="000000"/>
                </a:solidFill>
                <a:latin typeface="Jaldi"/>
              </a:rPr>
              <a:t>Andrew Ng – S10243027 ​</a:t>
            </a:r>
          </a:p>
          <a:p>
            <a:pPr algn="ctr">
              <a:lnSpc>
                <a:spcPts val="3128"/>
              </a:lnSpc>
            </a:pPr>
            <a:r>
              <a:rPr lang="en-US" sz="2607">
                <a:solidFill>
                  <a:srgbClr val="000000"/>
                </a:solidFill>
                <a:latin typeface="Jaldi"/>
              </a:rPr>
              <a:t>Quek Xin Quan – S10243101 ​</a:t>
            </a:r>
          </a:p>
          <a:p>
            <a:pPr algn="ctr">
              <a:lnSpc>
                <a:spcPts val="3128"/>
              </a:lnSpc>
            </a:pPr>
            <a:r>
              <a:rPr lang="en-US" sz="2607">
                <a:solidFill>
                  <a:srgbClr val="000000"/>
                </a:solidFill>
                <a:latin typeface="Jaldi"/>
              </a:rPr>
              <a:t>Neron Phang - S10241905</a:t>
            </a:r>
          </a:p>
          <a:p>
            <a:pPr algn="ctr">
              <a:lnSpc>
                <a:spcPts val="3128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5582028" y="1402885"/>
            <a:ext cx="7123945" cy="611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79"/>
              </a:lnSpc>
            </a:pPr>
            <a:r>
              <a:rPr lang="en-US" sz="13400">
                <a:solidFill>
                  <a:srgbClr val="000000"/>
                </a:solidFill>
                <a:latin typeface="Oswald"/>
              </a:rPr>
              <a:t>LOTSO’s Final sprint review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23142" y="896770"/>
            <a:ext cx="14272842" cy="1845000"/>
            <a:chOff x="0" y="0"/>
            <a:chExt cx="19030455" cy="246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030414" cy="2459990"/>
            </a:xfrm>
            <a:custGeom>
              <a:avLst/>
              <a:gdLst/>
              <a:ahLst/>
              <a:cxnLst/>
              <a:rect r="r" b="b" t="t" l="l"/>
              <a:pathLst>
                <a:path h="2459990" w="19030414">
                  <a:moveTo>
                    <a:pt x="0" y="0"/>
                  </a:moveTo>
                  <a:lnTo>
                    <a:pt x="19030414" y="0"/>
                  </a:lnTo>
                  <a:lnTo>
                    <a:pt x="19030414" y="2459990"/>
                  </a:lnTo>
                  <a:lnTo>
                    <a:pt x="0" y="2459990"/>
                  </a:lnTo>
                  <a:close/>
                </a:path>
              </a:pathLst>
            </a:custGeom>
            <a:solidFill>
              <a:srgbClr val="FFEF82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6529004" y="8770020"/>
            <a:ext cx="281380" cy="281182"/>
          </a:xfrm>
          <a:custGeom>
            <a:avLst/>
            <a:gdLst/>
            <a:ahLst/>
            <a:cxnLst/>
            <a:rect r="r" b="b" t="t" l="l"/>
            <a:pathLst>
              <a:path h="281182" w="281380">
                <a:moveTo>
                  <a:pt x="0" y="0"/>
                </a:moveTo>
                <a:lnTo>
                  <a:pt x="281380" y="0"/>
                </a:lnTo>
                <a:lnTo>
                  <a:pt x="281380" y="281182"/>
                </a:lnTo>
                <a:lnTo>
                  <a:pt x="0" y="281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08625" y="1170425"/>
            <a:ext cx="15270750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Oswald"/>
              </a:rPr>
              <a:t>Sprint 5 - Finalizing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70177" y="3323903"/>
            <a:ext cx="3790833" cy="476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7"/>
              </a:lnSpc>
            </a:pPr>
            <a:r>
              <a:rPr lang="en-US" sz="3247">
                <a:solidFill>
                  <a:srgbClr val="000000"/>
                </a:solidFill>
                <a:latin typeface="Jaldi Bold"/>
              </a:rPr>
              <a:t>Purpose of this sprint?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70177" y="4019551"/>
            <a:ext cx="6789386" cy="1666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>
                <a:solidFill>
                  <a:srgbClr val="000000"/>
                </a:solidFill>
                <a:latin typeface="Jaldi"/>
              </a:rPr>
              <a:t>Deploy the final product into production, integrating all components like data pipelines, database structures, and dashboards developed in earlier sprints.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70177" y="6547539"/>
            <a:ext cx="3790833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97"/>
              </a:lnSpc>
            </a:pPr>
            <a:r>
              <a:rPr lang="en-US" sz="3247">
                <a:solidFill>
                  <a:srgbClr val="000000"/>
                </a:solidFill>
                <a:latin typeface="Jaldi Bold"/>
              </a:rPr>
              <a:t>Why?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19503" y="3323903"/>
            <a:ext cx="4735395" cy="476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7"/>
              </a:lnSpc>
            </a:pPr>
            <a:r>
              <a:rPr lang="en-US" sz="3247">
                <a:solidFill>
                  <a:srgbClr val="000000"/>
                </a:solidFill>
                <a:latin typeface="Jaldi Bold"/>
              </a:rPr>
              <a:t>What was done in this sprint?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19503" y="4071311"/>
            <a:ext cx="6683547" cy="239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71979" indent="-285990" lvl="1">
              <a:lnSpc>
                <a:spcPts val="3179"/>
              </a:lnSpc>
              <a:buFont typeface="Arial"/>
              <a:buChar char="•"/>
            </a:pPr>
            <a:r>
              <a:rPr lang="en-US" sz="2649">
                <a:solidFill>
                  <a:srgbClr val="000000"/>
                </a:solidFill>
                <a:latin typeface="Jaldi"/>
              </a:rPr>
              <a:t>F</a:t>
            </a:r>
            <a:r>
              <a:rPr lang="en-US" sz="2649">
                <a:solidFill>
                  <a:srgbClr val="000000"/>
                </a:solidFill>
                <a:latin typeface="Jaldi"/>
              </a:rPr>
              <a:t>inal checks, regression, performance, and user acceptance testing </a:t>
            </a:r>
          </a:p>
          <a:p>
            <a:pPr marL="571979" indent="-285990" lvl="1">
              <a:lnSpc>
                <a:spcPts val="3179"/>
              </a:lnSpc>
              <a:buFont typeface="Arial"/>
              <a:buChar char="•"/>
            </a:pPr>
            <a:r>
              <a:rPr lang="en-US" sz="2649">
                <a:solidFill>
                  <a:srgbClr val="000000"/>
                </a:solidFill>
                <a:latin typeface="Jaldi"/>
              </a:rPr>
              <a:t>Ensure everything functions correctly and meets the initial requirements, marking a critical phase in delivering a complete, operational solution.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70177" y="7033314"/>
            <a:ext cx="7304940" cy="3343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Jaldi"/>
              </a:rPr>
              <a:t>E</a:t>
            </a:r>
            <a:r>
              <a:rPr lang="en-US" sz="2799">
                <a:solidFill>
                  <a:srgbClr val="000000"/>
                </a:solidFill>
                <a:latin typeface="Jaldi"/>
              </a:rPr>
              <a:t>ssential for delivering a functional and reliable product, allowing the team to address any final issues and ensure the system's readiness for operational use.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</a:p>
          <a:p>
            <a:pPr>
              <a:lnSpc>
                <a:spcPts val="3359"/>
              </a:lnSpc>
              <a:spcBef>
                <a:spcPct val="0"/>
              </a:spcBef>
            </a:pPr>
          </a:p>
          <a:p>
            <a:pPr>
              <a:lnSpc>
                <a:spcPts val="3359"/>
              </a:lnSpc>
              <a:spcBef>
                <a:spcPct val="0"/>
              </a:spcBef>
            </a:pPr>
          </a:p>
          <a:p>
            <a:pPr>
              <a:lnSpc>
                <a:spcPts val="335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79000"/>
            <a:ext cx="14813400" cy="1845000"/>
            <a:chOff x="0" y="0"/>
            <a:chExt cx="19751200" cy="246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751167" cy="2459990"/>
            </a:xfrm>
            <a:custGeom>
              <a:avLst/>
              <a:gdLst/>
              <a:ahLst/>
              <a:cxnLst/>
              <a:rect r="r" b="b" t="t" l="l"/>
              <a:pathLst>
                <a:path h="2459990" w="19751167">
                  <a:moveTo>
                    <a:pt x="0" y="0"/>
                  </a:moveTo>
                  <a:lnTo>
                    <a:pt x="19751167" y="0"/>
                  </a:lnTo>
                  <a:lnTo>
                    <a:pt x="19751167" y="2459990"/>
                  </a:lnTo>
                  <a:lnTo>
                    <a:pt x="0" y="2459990"/>
                  </a:lnTo>
                  <a:close/>
                </a:path>
              </a:pathLst>
            </a:custGeom>
            <a:solidFill>
              <a:srgbClr val="FFEF8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477215" y="455175"/>
            <a:ext cx="17050050" cy="9376650"/>
            <a:chOff x="0" y="0"/>
            <a:chExt cx="22733400" cy="12502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733381" cy="12502261"/>
            </a:xfrm>
            <a:custGeom>
              <a:avLst/>
              <a:gdLst/>
              <a:ahLst/>
              <a:cxnLst/>
              <a:rect r="r" b="b" t="t" l="l"/>
              <a:pathLst>
                <a:path h="12502261" w="22733381">
                  <a:moveTo>
                    <a:pt x="12700" y="0"/>
                  </a:moveTo>
                  <a:lnTo>
                    <a:pt x="22720681" y="0"/>
                  </a:lnTo>
                  <a:cubicBezTo>
                    <a:pt x="22727667" y="0"/>
                    <a:pt x="22733381" y="5715"/>
                    <a:pt x="22733381" y="12700"/>
                  </a:cubicBezTo>
                  <a:lnTo>
                    <a:pt x="22733381" y="12489561"/>
                  </a:lnTo>
                  <a:cubicBezTo>
                    <a:pt x="22733381" y="12496546"/>
                    <a:pt x="22727667" y="12502261"/>
                    <a:pt x="22720681" y="12502261"/>
                  </a:cubicBezTo>
                  <a:lnTo>
                    <a:pt x="12700" y="12502261"/>
                  </a:lnTo>
                  <a:cubicBezTo>
                    <a:pt x="5715" y="12502261"/>
                    <a:pt x="0" y="12496546"/>
                    <a:pt x="0" y="1248956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2489561"/>
                  </a:lnTo>
                  <a:lnTo>
                    <a:pt x="12700" y="12489561"/>
                  </a:lnTo>
                  <a:lnTo>
                    <a:pt x="12700" y="12476861"/>
                  </a:lnTo>
                  <a:lnTo>
                    <a:pt x="22720681" y="12476861"/>
                  </a:lnTo>
                  <a:lnTo>
                    <a:pt x="22720681" y="12489561"/>
                  </a:lnTo>
                  <a:lnTo>
                    <a:pt x="22707981" y="12489561"/>
                  </a:lnTo>
                  <a:lnTo>
                    <a:pt x="22707981" y="12700"/>
                  </a:lnTo>
                  <a:lnTo>
                    <a:pt x="22720681" y="12700"/>
                  </a:lnTo>
                  <a:lnTo>
                    <a:pt x="22720681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886128" y="8712494"/>
            <a:ext cx="281380" cy="281182"/>
          </a:xfrm>
          <a:custGeom>
            <a:avLst/>
            <a:gdLst/>
            <a:ahLst/>
            <a:cxnLst/>
            <a:rect r="r" b="b" t="t" l="l"/>
            <a:pathLst>
              <a:path h="281182" w="281380">
                <a:moveTo>
                  <a:pt x="0" y="0"/>
                </a:moveTo>
                <a:lnTo>
                  <a:pt x="281380" y="0"/>
                </a:lnTo>
                <a:lnTo>
                  <a:pt x="281380" y="281182"/>
                </a:lnTo>
                <a:lnTo>
                  <a:pt x="0" y="281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89578" y="5914994"/>
            <a:ext cx="281380" cy="281182"/>
          </a:xfrm>
          <a:custGeom>
            <a:avLst/>
            <a:gdLst/>
            <a:ahLst/>
            <a:cxnLst/>
            <a:rect r="r" b="b" t="t" l="l"/>
            <a:pathLst>
              <a:path h="281182" w="281380">
                <a:moveTo>
                  <a:pt x="0" y="0"/>
                </a:moveTo>
                <a:lnTo>
                  <a:pt x="281380" y="0"/>
                </a:lnTo>
                <a:lnTo>
                  <a:pt x="281380" y="281182"/>
                </a:lnTo>
                <a:lnTo>
                  <a:pt x="0" y="281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934328" y="2764244"/>
            <a:ext cx="281380" cy="281182"/>
          </a:xfrm>
          <a:custGeom>
            <a:avLst/>
            <a:gdLst/>
            <a:ahLst/>
            <a:cxnLst/>
            <a:rect r="r" b="b" t="t" l="l"/>
            <a:pathLst>
              <a:path h="281182" w="281380">
                <a:moveTo>
                  <a:pt x="0" y="0"/>
                </a:moveTo>
                <a:lnTo>
                  <a:pt x="281380" y="0"/>
                </a:lnTo>
                <a:lnTo>
                  <a:pt x="281380" y="281182"/>
                </a:lnTo>
                <a:lnTo>
                  <a:pt x="0" y="281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157525" y="1350533"/>
            <a:ext cx="10135950" cy="1209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Oswald"/>
              </a:rPr>
              <a:t>Product/SprintBacklog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747499" y="7215829"/>
            <a:ext cx="3779766" cy="3555694"/>
          </a:xfrm>
          <a:custGeom>
            <a:avLst/>
            <a:gdLst/>
            <a:ahLst/>
            <a:cxnLst/>
            <a:rect r="r" b="b" t="t" l="l"/>
            <a:pathLst>
              <a:path h="3555694" w="3779766">
                <a:moveTo>
                  <a:pt x="0" y="0"/>
                </a:moveTo>
                <a:lnTo>
                  <a:pt x="3779766" y="0"/>
                </a:lnTo>
                <a:lnTo>
                  <a:pt x="3779766" y="3555694"/>
                </a:lnTo>
                <a:lnTo>
                  <a:pt x="0" y="35556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075128" y="3868429"/>
            <a:ext cx="13057443" cy="5311807"/>
          </a:xfrm>
          <a:custGeom>
            <a:avLst/>
            <a:gdLst/>
            <a:ahLst/>
            <a:cxnLst/>
            <a:rect r="r" b="b" t="t" l="l"/>
            <a:pathLst>
              <a:path h="5311807" w="13057443">
                <a:moveTo>
                  <a:pt x="0" y="0"/>
                </a:moveTo>
                <a:lnTo>
                  <a:pt x="13057443" y="0"/>
                </a:lnTo>
                <a:lnTo>
                  <a:pt x="13057443" y="5311807"/>
                </a:lnTo>
                <a:lnTo>
                  <a:pt x="0" y="53118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1929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927211" y="3087379"/>
            <a:ext cx="3353277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0"/>
              </a:lnSpc>
              <a:spcBef>
                <a:spcPct val="0"/>
              </a:spcBef>
            </a:pPr>
            <a:r>
              <a:rPr lang="en-US" sz="4117" u="sng">
                <a:solidFill>
                  <a:srgbClr val="000000"/>
                </a:solidFill>
                <a:latin typeface="Jaldi"/>
                <a:hlinkClick r:id="rId9" tooltip="https://trello.com/b/Czr4gKpb/assignment-2-team-lotso"/>
              </a:rPr>
              <a:t>Trello board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35800" y="1071176"/>
            <a:ext cx="13852200" cy="1845000"/>
            <a:chOff x="0" y="0"/>
            <a:chExt cx="18469600" cy="246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469611" cy="2459990"/>
            </a:xfrm>
            <a:custGeom>
              <a:avLst/>
              <a:gdLst/>
              <a:ahLst/>
              <a:cxnLst/>
              <a:rect r="r" b="b" t="t" l="l"/>
              <a:pathLst>
                <a:path h="2459990" w="18469611">
                  <a:moveTo>
                    <a:pt x="0" y="0"/>
                  </a:moveTo>
                  <a:lnTo>
                    <a:pt x="18469611" y="0"/>
                  </a:lnTo>
                  <a:lnTo>
                    <a:pt x="18469611" y="2459990"/>
                  </a:lnTo>
                  <a:lnTo>
                    <a:pt x="0" y="2459990"/>
                  </a:lnTo>
                  <a:close/>
                </a:path>
              </a:pathLst>
            </a:custGeom>
            <a:solidFill>
              <a:srgbClr val="FFEF8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714825" y="455175"/>
            <a:ext cx="17050050" cy="9376650"/>
            <a:chOff x="0" y="0"/>
            <a:chExt cx="22733400" cy="12502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733381" cy="12502261"/>
            </a:xfrm>
            <a:custGeom>
              <a:avLst/>
              <a:gdLst/>
              <a:ahLst/>
              <a:cxnLst/>
              <a:rect r="r" b="b" t="t" l="l"/>
              <a:pathLst>
                <a:path h="12502261" w="22733381">
                  <a:moveTo>
                    <a:pt x="12700" y="0"/>
                  </a:moveTo>
                  <a:lnTo>
                    <a:pt x="22720681" y="0"/>
                  </a:lnTo>
                  <a:cubicBezTo>
                    <a:pt x="22727667" y="0"/>
                    <a:pt x="22733381" y="5715"/>
                    <a:pt x="22733381" y="12700"/>
                  </a:cubicBezTo>
                  <a:lnTo>
                    <a:pt x="22733381" y="12489561"/>
                  </a:lnTo>
                  <a:cubicBezTo>
                    <a:pt x="22733381" y="12496546"/>
                    <a:pt x="22727667" y="12502261"/>
                    <a:pt x="22720681" y="12502261"/>
                  </a:cubicBezTo>
                  <a:lnTo>
                    <a:pt x="12700" y="12502261"/>
                  </a:lnTo>
                  <a:cubicBezTo>
                    <a:pt x="5715" y="12502261"/>
                    <a:pt x="0" y="12496546"/>
                    <a:pt x="0" y="1248956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2489561"/>
                  </a:lnTo>
                  <a:lnTo>
                    <a:pt x="12700" y="12489561"/>
                  </a:lnTo>
                  <a:lnTo>
                    <a:pt x="12700" y="12476861"/>
                  </a:lnTo>
                  <a:lnTo>
                    <a:pt x="22720681" y="12476861"/>
                  </a:lnTo>
                  <a:lnTo>
                    <a:pt x="22720681" y="12489561"/>
                  </a:lnTo>
                  <a:lnTo>
                    <a:pt x="22707981" y="12489561"/>
                  </a:lnTo>
                  <a:lnTo>
                    <a:pt x="22707981" y="12700"/>
                  </a:lnTo>
                  <a:lnTo>
                    <a:pt x="22720681" y="12700"/>
                  </a:lnTo>
                  <a:lnTo>
                    <a:pt x="22720681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3109128" y="4811844"/>
            <a:ext cx="281380" cy="281182"/>
          </a:xfrm>
          <a:custGeom>
            <a:avLst/>
            <a:gdLst/>
            <a:ahLst/>
            <a:cxnLst/>
            <a:rect r="r" b="b" t="t" l="l"/>
            <a:pathLst>
              <a:path h="281182" w="281380">
                <a:moveTo>
                  <a:pt x="0" y="0"/>
                </a:moveTo>
                <a:lnTo>
                  <a:pt x="281380" y="0"/>
                </a:lnTo>
                <a:lnTo>
                  <a:pt x="281380" y="281182"/>
                </a:lnTo>
                <a:lnTo>
                  <a:pt x="0" y="281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654004" y="3155544"/>
            <a:ext cx="281380" cy="281182"/>
          </a:xfrm>
          <a:custGeom>
            <a:avLst/>
            <a:gdLst/>
            <a:ahLst/>
            <a:cxnLst/>
            <a:rect r="r" b="b" t="t" l="l"/>
            <a:pathLst>
              <a:path h="281182" w="281380">
                <a:moveTo>
                  <a:pt x="0" y="0"/>
                </a:moveTo>
                <a:lnTo>
                  <a:pt x="281380" y="0"/>
                </a:lnTo>
                <a:lnTo>
                  <a:pt x="281380" y="281182"/>
                </a:lnTo>
                <a:lnTo>
                  <a:pt x="0" y="281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064528" y="1853094"/>
            <a:ext cx="281380" cy="281182"/>
          </a:xfrm>
          <a:custGeom>
            <a:avLst/>
            <a:gdLst/>
            <a:ahLst/>
            <a:cxnLst/>
            <a:rect r="r" b="b" t="t" l="l"/>
            <a:pathLst>
              <a:path h="281182" w="281380">
                <a:moveTo>
                  <a:pt x="0" y="0"/>
                </a:moveTo>
                <a:lnTo>
                  <a:pt x="281380" y="0"/>
                </a:lnTo>
                <a:lnTo>
                  <a:pt x="281380" y="281182"/>
                </a:lnTo>
                <a:lnTo>
                  <a:pt x="0" y="281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822854" y="7622520"/>
            <a:ext cx="281380" cy="281182"/>
          </a:xfrm>
          <a:custGeom>
            <a:avLst/>
            <a:gdLst/>
            <a:ahLst/>
            <a:cxnLst/>
            <a:rect r="r" b="b" t="t" l="l"/>
            <a:pathLst>
              <a:path h="281182" w="281380">
                <a:moveTo>
                  <a:pt x="0" y="0"/>
                </a:moveTo>
                <a:lnTo>
                  <a:pt x="281380" y="0"/>
                </a:lnTo>
                <a:lnTo>
                  <a:pt x="281380" y="281182"/>
                </a:lnTo>
                <a:lnTo>
                  <a:pt x="0" y="281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286354" y="8096544"/>
            <a:ext cx="281380" cy="281182"/>
          </a:xfrm>
          <a:custGeom>
            <a:avLst/>
            <a:gdLst/>
            <a:ahLst/>
            <a:cxnLst/>
            <a:rect r="r" b="b" t="t" l="l"/>
            <a:pathLst>
              <a:path h="281182" w="281380">
                <a:moveTo>
                  <a:pt x="0" y="0"/>
                </a:moveTo>
                <a:lnTo>
                  <a:pt x="281380" y="0"/>
                </a:lnTo>
                <a:lnTo>
                  <a:pt x="281380" y="281182"/>
                </a:lnTo>
                <a:lnTo>
                  <a:pt x="0" y="281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144000" y="4255876"/>
            <a:ext cx="8115300" cy="4683658"/>
          </a:xfrm>
          <a:custGeom>
            <a:avLst/>
            <a:gdLst/>
            <a:ahLst/>
            <a:cxnLst/>
            <a:rect r="r" b="b" t="t" l="l"/>
            <a:pathLst>
              <a:path h="4683658" w="8115300">
                <a:moveTo>
                  <a:pt x="0" y="0"/>
                </a:moveTo>
                <a:lnTo>
                  <a:pt x="8115300" y="0"/>
                </a:lnTo>
                <a:lnTo>
                  <a:pt x="8115300" y="4683658"/>
                </a:lnTo>
                <a:lnTo>
                  <a:pt x="0" y="4683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142" r="0" b="-2142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81971" y="4255876"/>
            <a:ext cx="7547001" cy="4639901"/>
          </a:xfrm>
          <a:custGeom>
            <a:avLst/>
            <a:gdLst/>
            <a:ahLst/>
            <a:cxnLst/>
            <a:rect r="r" b="b" t="t" l="l"/>
            <a:pathLst>
              <a:path h="4639901" w="7547001">
                <a:moveTo>
                  <a:pt x="0" y="0"/>
                </a:moveTo>
                <a:lnTo>
                  <a:pt x="7547001" y="0"/>
                </a:lnTo>
                <a:lnTo>
                  <a:pt x="7547001" y="4639901"/>
                </a:lnTo>
                <a:lnTo>
                  <a:pt x="0" y="46399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466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14825" y="1172075"/>
            <a:ext cx="16858350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Oswald"/>
              </a:rPr>
              <a:t>Burn Down/Up Chart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04147" y="3427201"/>
            <a:ext cx="5995005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Jaldi"/>
              </a:rPr>
              <a:t>A</a:t>
            </a:r>
            <a:r>
              <a:rPr lang="en-US" sz="2799">
                <a:solidFill>
                  <a:srgbClr val="000000"/>
                </a:solidFill>
                <a:latin typeface="Jaldi"/>
              </a:rPr>
              <a:t>mount of work remaining to be done in the project over time.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57969" y="3427201"/>
            <a:ext cx="5995005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Jaldi"/>
              </a:rPr>
              <a:t>T</a:t>
            </a:r>
            <a:r>
              <a:rPr lang="en-US" sz="2799">
                <a:solidFill>
                  <a:srgbClr val="000000"/>
                </a:solidFill>
                <a:latin typeface="Jaldi"/>
              </a:rPr>
              <a:t>otal amount of work done against the total amount of work identified over time.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0794"/>
            <a:ext cx="12450144" cy="1845000"/>
            <a:chOff x="0" y="0"/>
            <a:chExt cx="16600192" cy="246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00239" cy="2459990"/>
            </a:xfrm>
            <a:custGeom>
              <a:avLst/>
              <a:gdLst/>
              <a:ahLst/>
              <a:cxnLst/>
              <a:rect r="r" b="b" t="t" l="l"/>
              <a:pathLst>
                <a:path h="2459990" w="16600239">
                  <a:moveTo>
                    <a:pt x="0" y="0"/>
                  </a:moveTo>
                  <a:lnTo>
                    <a:pt x="16600239" y="0"/>
                  </a:lnTo>
                  <a:lnTo>
                    <a:pt x="16600239" y="2459990"/>
                  </a:lnTo>
                  <a:lnTo>
                    <a:pt x="0" y="2459990"/>
                  </a:lnTo>
                  <a:close/>
                </a:path>
              </a:pathLst>
            </a:custGeom>
            <a:solidFill>
              <a:srgbClr val="FFEF8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79575" y="455175"/>
            <a:ext cx="17050050" cy="9376650"/>
            <a:chOff x="0" y="0"/>
            <a:chExt cx="22733400" cy="12502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733381" cy="12502261"/>
            </a:xfrm>
            <a:custGeom>
              <a:avLst/>
              <a:gdLst/>
              <a:ahLst/>
              <a:cxnLst/>
              <a:rect r="r" b="b" t="t" l="l"/>
              <a:pathLst>
                <a:path h="12502261" w="22733381">
                  <a:moveTo>
                    <a:pt x="12700" y="0"/>
                  </a:moveTo>
                  <a:lnTo>
                    <a:pt x="22720681" y="0"/>
                  </a:lnTo>
                  <a:cubicBezTo>
                    <a:pt x="22727667" y="0"/>
                    <a:pt x="22733381" y="5715"/>
                    <a:pt x="22733381" y="12700"/>
                  </a:cubicBezTo>
                  <a:lnTo>
                    <a:pt x="22733381" y="12489561"/>
                  </a:lnTo>
                  <a:cubicBezTo>
                    <a:pt x="22733381" y="12496546"/>
                    <a:pt x="22727667" y="12502261"/>
                    <a:pt x="22720681" y="12502261"/>
                  </a:cubicBezTo>
                  <a:lnTo>
                    <a:pt x="12700" y="12502261"/>
                  </a:lnTo>
                  <a:cubicBezTo>
                    <a:pt x="5715" y="12502261"/>
                    <a:pt x="0" y="12496546"/>
                    <a:pt x="0" y="1248956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2489561"/>
                  </a:lnTo>
                  <a:lnTo>
                    <a:pt x="12700" y="12489561"/>
                  </a:lnTo>
                  <a:lnTo>
                    <a:pt x="12700" y="12476861"/>
                  </a:lnTo>
                  <a:lnTo>
                    <a:pt x="22720681" y="12476861"/>
                  </a:lnTo>
                  <a:lnTo>
                    <a:pt x="22720681" y="12489561"/>
                  </a:lnTo>
                  <a:lnTo>
                    <a:pt x="22707981" y="12489561"/>
                  </a:lnTo>
                  <a:lnTo>
                    <a:pt x="22707981" y="12700"/>
                  </a:lnTo>
                  <a:lnTo>
                    <a:pt x="22720681" y="12700"/>
                  </a:lnTo>
                  <a:lnTo>
                    <a:pt x="22720681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803054" y="1923294"/>
            <a:ext cx="281380" cy="281182"/>
          </a:xfrm>
          <a:custGeom>
            <a:avLst/>
            <a:gdLst/>
            <a:ahLst/>
            <a:cxnLst/>
            <a:rect r="r" b="b" t="t" l="l"/>
            <a:pathLst>
              <a:path h="281182" w="281380">
                <a:moveTo>
                  <a:pt x="0" y="0"/>
                </a:moveTo>
                <a:lnTo>
                  <a:pt x="281380" y="0"/>
                </a:lnTo>
                <a:lnTo>
                  <a:pt x="281380" y="281182"/>
                </a:lnTo>
                <a:lnTo>
                  <a:pt x="0" y="281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09454" y="1654944"/>
            <a:ext cx="281380" cy="281182"/>
          </a:xfrm>
          <a:custGeom>
            <a:avLst/>
            <a:gdLst/>
            <a:ahLst/>
            <a:cxnLst/>
            <a:rect r="r" b="b" t="t" l="l"/>
            <a:pathLst>
              <a:path h="281182" w="281380">
                <a:moveTo>
                  <a:pt x="0" y="0"/>
                </a:moveTo>
                <a:lnTo>
                  <a:pt x="281380" y="0"/>
                </a:lnTo>
                <a:lnTo>
                  <a:pt x="281380" y="281182"/>
                </a:lnTo>
                <a:lnTo>
                  <a:pt x="0" y="281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838054" y="8942394"/>
            <a:ext cx="281380" cy="281182"/>
          </a:xfrm>
          <a:custGeom>
            <a:avLst/>
            <a:gdLst/>
            <a:ahLst/>
            <a:cxnLst/>
            <a:rect r="r" b="b" t="t" l="l"/>
            <a:pathLst>
              <a:path h="281182" w="281380">
                <a:moveTo>
                  <a:pt x="0" y="0"/>
                </a:moveTo>
                <a:lnTo>
                  <a:pt x="281380" y="0"/>
                </a:lnTo>
                <a:lnTo>
                  <a:pt x="281380" y="281182"/>
                </a:lnTo>
                <a:lnTo>
                  <a:pt x="0" y="281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95302" y="1171948"/>
            <a:ext cx="426834" cy="419314"/>
          </a:xfrm>
          <a:custGeom>
            <a:avLst/>
            <a:gdLst/>
            <a:ahLst/>
            <a:cxnLst/>
            <a:rect r="r" b="b" t="t" l="l"/>
            <a:pathLst>
              <a:path h="419314" w="426834">
                <a:moveTo>
                  <a:pt x="0" y="0"/>
                </a:moveTo>
                <a:lnTo>
                  <a:pt x="426834" y="0"/>
                </a:lnTo>
                <a:lnTo>
                  <a:pt x="426834" y="419314"/>
                </a:lnTo>
                <a:lnTo>
                  <a:pt x="0" y="4193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120182" y="3681737"/>
            <a:ext cx="6198812" cy="3462575"/>
          </a:xfrm>
          <a:custGeom>
            <a:avLst/>
            <a:gdLst/>
            <a:ahLst/>
            <a:cxnLst/>
            <a:rect r="r" b="b" t="t" l="l"/>
            <a:pathLst>
              <a:path h="3462575" w="6198812">
                <a:moveTo>
                  <a:pt x="0" y="0"/>
                </a:moveTo>
                <a:lnTo>
                  <a:pt x="6198812" y="0"/>
                </a:lnTo>
                <a:lnTo>
                  <a:pt x="6198812" y="3462575"/>
                </a:lnTo>
                <a:lnTo>
                  <a:pt x="0" y="34625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822136" y="3062442"/>
            <a:ext cx="8198698" cy="6375242"/>
          </a:xfrm>
          <a:custGeom>
            <a:avLst/>
            <a:gdLst/>
            <a:ahLst/>
            <a:cxnLst/>
            <a:rect r="r" b="b" t="t" l="l"/>
            <a:pathLst>
              <a:path h="6375242" w="8198698">
                <a:moveTo>
                  <a:pt x="0" y="0"/>
                </a:moveTo>
                <a:lnTo>
                  <a:pt x="8198698" y="0"/>
                </a:lnTo>
                <a:lnTo>
                  <a:pt x="8198698" y="6375242"/>
                </a:lnTo>
                <a:lnTo>
                  <a:pt x="0" y="637524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-821743" y="1171948"/>
            <a:ext cx="16858350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Oswald"/>
              </a:rPr>
              <a:t>Last Sprint Retrospective</a:t>
            </a: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79000"/>
            <a:ext cx="13852200" cy="1845000"/>
            <a:chOff x="0" y="0"/>
            <a:chExt cx="18469600" cy="246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469611" cy="2459990"/>
            </a:xfrm>
            <a:custGeom>
              <a:avLst/>
              <a:gdLst/>
              <a:ahLst/>
              <a:cxnLst/>
              <a:rect r="r" b="b" t="t" l="l"/>
              <a:pathLst>
                <a:path h="2459990" w="18469611">
                  <a:moveTo>
                    <a:pt x="0" y="0"/>
                  </a:moveTo>
                  <a:lnTo>
                    <a:pt x="18469611" y="0"/>
                  </a:lnTo>
                  <a:lnTo>
                    <a:pt x="18469611" y="2459990"/>
                  </a:lnTo>
                  <a:lnTo>
                    <a:pt x="0" y="2459990"/>
                  </a:lnTo>
                  <a:close/>
                </a:path>
              </a:pathLst>
            </a:custGeom>
            <a:solidFill>
              <a:srgbClr val="FFEF8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583725" y="609740"/>
            <a:ext cx="17050050" cy="9376650"/>
            <a:chOff x="0" y="0"/>
            <a:chExt cx="22733400" cy="12502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733381" cy="12502261"/>
            </a:xfrm>
            <a:custGeom>
              <a:avLst/>
              <a:gdLst/>
              <a:ahLst/>
              <a:cxnLst/>
              <a:rect r="r" b="b" t="t" l="l"/>
              <a:pathLst>
                <a:path h="12502261" w="22733381">
                  <a:moveTo>
                    <a:pt x="12700" y="0"/>
                  </a:moveTo>
                  <a:lnTo>
                    <a:pt x="22720681" y="0"/>
                  </a:lnTo>
                  <a:cubicBezTo>
                    <a:pt x="22727667" y="0"/>
                    <a:pt x="22733381" y="5715"/>
                    <a:pt x="22733381" y="12700"/>
                  </a:cubicBezTo>
                  <a:lnTo>
                    <a:pt x="22733381" y="12489561"/>
                  </a:lnTo>
                  <a:cubicBezTo>
                    <a:pt x="22733381" y="12496546"/>
                    <a:pt x="22727667" y="12502261"/>
                    <a:pt x="22720681" y="12502261"/>
                  </a:cubicBezTo>
                  <a:lnTo>
                    <a:pt x="12700" y="12502261"/>
                  </a:lnTo>
                  <a:cubicBezTo>
                    <a:pt x="5715" y="12502261"/>
                    <a:pt x="0" y="12496546"/>
                    <a:pt x="0" y="1248956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2489561"/>
                  </a:lnTo>
                  <a:lnTo>
                    <a:pt x="12700" y="12489561"/>
                  </a:lnTo>
                  <a:lnTo>
                    <a:pt x="12700" y="12476861"/>
                  </a:lnTo>
                  <a:lnTo>
                    <a:pt x="22720681" y="12476861"/>
                  </a:lnTo>
                  <a:lnTo>
                    <a:pt x="22720681" y="12489561"/>
                  </a:lnTo>
                  <a:lnTo>
                    <a:pt x="22707981" y="12489561"/>
                  </a:lnTo>
                  <a:lnTo>
                    <a:pt x="22707981" y="12700"/>
                  </a:lnTo>
                  <a:lnTo>
                    <a:pt x="22720681" y="12700"/>
                  </a:lnTo>
                  <a:lnTo>
                    <a:pt x="22720681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739104" y="2976794"/>
            <a:ext cx="281380" cy="281182"/>
          </a:xfrm>
          <a:custGeom>
            <a:avLst/>
            <a:gdLst/>
            <a:ahLst/>
            <a:cxnLst/>
            <a:rect r="r" b="b" t="t" l="l"/>
            <a:pathLst>
              <a:path h="281182" w="281380">
                <a:moveTo>
                  <a:pt x="0" y="0"/>
                </a:moveTo>
                <a:lnTo>
                  <a:pt x="281380" y="0"/>
                </a:lnTo>
                <a:lnTo>
                  <a:pt x="281380" y="281182"/>
                </a:lnTo>
                <a:lnTo>
                  <a:pt x="0" y="281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220204" y="8804644"/>
            <a:ext cx="281380" cy="281182"/>
          </a:xfrm>
          <a:custGeom>
            <a:avLst/>
            <a:gdLst/>
            <a:ahLst/>
            <a:cxnLst/>
            <a:rect r="r" b="b" t="t" l="l"/>
            <a:pathLst>
              <a:path h="281182" w="281380">
                <a:moveTo>
                  <a:pt x="0" y="0"/>
                </a:moveTo>
                <a:lnTo>
                  <a:pt x="281380" y="0"/>
                </a:lnTo>
                <a:lnTo>
                  <a:pt x="281380" y="281182"/>
                </a:lnTo>
                <a:lnTo>
                  <a:pt x="0" y="281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314078" y="3415044"/>
            <a:ext cx="281380" cy="281182"/>
          </a:xfrm>
          <a:custGeom>
            <a:avLst/>
            <a:gdLst/>
            <a:ahLst/>
            <a:cxnLst/>
            <a:rect r="r" b="b" t="t" l="l"/>
            <a:pathLst>
              <a:path h="281182" w="281380">
                <a:moveTo>
                  <a:pt x="0" y="0"/>
                </a:moveTo>
                <a:lnTo>
                  <a:pt x="281380" y="0"/>
                </a:lnTo>
                <a:lnTo>
                  <a:pt x="281380" y="281182"/>
                </a:lnTo>
                <a:lnTo>
                  <a:pt x="0" y="281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364238" y="3251568"/>
            <a:ext cx="7647546" cy="5677246"/>
          </a:xfrm>
          <a:custGeom>
            <a:avLst/>
            <a:gdLst/>
            <a:ahLst/>
            <a:cxnLst/>
            <a:rect r="r" b="b" t="t" l="l"/>
            <a:pathLst>
              <a:path h="5677246" w="7647546">
                <a:moveTo>
                  <a:pt x="0" y="0"/>
                </a:moveTo>
                <a:lnTo>
                  <a:pt x="7647546" y="0"/>
                </a:lnTo>
                <a:lnTo>
                  <a:pt x="7647546" y="5677246"/>
                </a:lnTo>
                <a:lnTo>
                  <a:pt x="0" y="56772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3046954"/>
            <a:ext cx="8115300" cy="6086475"/>
          </a:xfrm>
          <a:custGeom>
            <a:avLst/>
            <a:gdLst/>
            <a:ahLst/>
            <a:cxnLst/>
            <a:rect r="r" b="b" t="t" l="l"/>
            <a:pathLst>
              <a:path h="6086475" w="8115300">
                <a:moveTo>
                  <a:pt x="0" y="0"/>
                </a:moveTo>
                <a:lnTo>
                  <a:pt x="8115300" y="0"/>
                </a:lnTo>
                <a:lnTo>
                  <a:pt x="8115300" y="6086475"/>
                </a:lnTo>
                <a:lnTo>
                  <a:pt x="0" y="60864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75425" y="1223597"/>
            <a:ext cx="16858350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Oswald"/>
              </a:rPr>
              <a:t>Meet the Team of Lotso!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29889" y="6223999"/>
            <a:ext cx="1410653" cy="513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2"/>
              </a:lnSpc>
            </a:pPr>
            <a:r>
              <a:rPr lang="en-US" sz="3051">
                <a:solidFill>
                  <a:srgbClr val="E1E7EC"/>
                </a:solidFill>
                <a:latin typeface="Canva Sans Bold"/>
              </a:rPr>
              <a:t>andrew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012502" y="5231390"/>
            <a:ext cx="1250156" cy="580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E1E7EC"/>
                </a:solidFill>
                <a:latin typeface="Canva Sans Bold"/>
              </a:rPr>
              <a:t>neron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22724" y="5575842"/>
            <a:ext cx="1751528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1E7EC"/>
                </a:solidFill>
                <a:latin typeface="Canva Sans Bold"/>
              </a:rPr>
              <a:t>geraldine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162554" y="6292468"/>
            <a:ext cx="1946196" cy="62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>
                <a:solidFill>
                  <a:srgbClr val="E1E7EC"/>
                </a:solidFill>
                <a:latin typeface="Canva Sans Bold"/>
              </a:rPr>
              <a:t>xin quan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399458" y="8256261"/>
            <a:ext cx="1961436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E1E7EC"/>
                </a:solidFill>
                <a:latin typeface="Canva Sans Bold"/>
              </a:rPr>
              <a:t>Jocelyn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00000" y="3654950"/>
            <a:ext cx="10188000" cy="1845000"/>
            <a:chOff x="0" y="0"/>
            <a:chExt cx="13584000" cy="246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584047" cy="2459990"/>
            </a:xfrm>
            <a:custGeom>
              <a:avLst/>
              <a:gdLst/>
              <a:ahLst/>
              <a:cxnLst/>
              <a:rect r="r" b="b" t="t" l="l"/>
              <a:pathLst>
                <a:path h="2459990" w="13584047">
                  <a:moveTo>
                    <a:pt x="0" y="0"/>
                  </a:moveTo>
                  <a:lnTo>
                    <a:pt x="13584047" y="0"/>
                  </a:lnTo>
                  <a:lnTo>
                    <a:pt x="13584047" y="2459990"/>
                  </a:lnTo>
                  <a:lnTo>
                    <a:pt x="0" y="2459990"/>
                  </a:lnTo>
                  <a:close/>
                </a:path>
              </a:pathLst>
            </a:custGeom>
            <a:solidFill>
              <a:srgbClr val="FFEF8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79575" y="455175"/>
            <a:ext cx="17050050" cy="9376650"/>
            <a:chOff x="0" y="0"/>
            <a:chExt cx="22733400" cy="12502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733381" cy="12502261"/>
            </a:xfrm>
            <a:custGeom>
              <a:avLst/>
              <a:gdLst/>
              <a:ahLst/>
              <a:cxnLst/>
              <a:rect r="r" b="b" t="t" l="l"/>
              <a:pathLst>
                <a:path h="12502261" w="22733381">
                  <a:moveTo>
                    <a:pt x="12700" y="0"/>
                  </a:moveTo>
                  <a:lnTo>
                    <a:pt x="22720681" y="0"/>
                  </a:lnTo>
                  <a:cubicBezTo>
                    <a:pt x="22727667" y="0"/>
                    <a:pt x="22733381" y="5715"/>
                    <a:pt x="22733381" y="12700"/>
                  </a:cubicBezTo>
                  <a:lnTo>
                    <a:pt x="22733381" y="12489561"/>
                  </a:lnTo>
                  <a:cubicBezTo>
                    <a:pt x="22733381" y="12496546"/>
                    <a:pt x="22727667" y="12502261"/>
                    <a:pt x="22720681" y="12502261"/>
                  </a:cubicBezTo>
                  <a:lnTo>
                    <a:pt x="12700" y="12502261"/>
                  </a:lnTo>
                  <a:cubicBezTo>
                    <a:pt x="5715" y="12502261"/>
                    <a:pt x="0" y="12496546"/>
                    <a:pt x="0" y="1248956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2489561"/>
                  </a:lnTo>
                  <a:lnTo>
                    <a:pt x="12700" y="12489561"/>
                  </a:lnTo>
                  <a:lnTo>
                    <a:pt x="12700" y="12476861"/>
                  </a:lnTo>
                  <a:lnTo>
                    <a:pt x="22720681" y="12476861"/>
                  </a:lnTo>
                  <a:lnTo>
                    <a:pt x="22720681" y="12489561"/>
                  </a:lnTo>
                  <a:lnTo>
                    <a:pt x="22707981" y="12489561"/>
                  </a:lnTo>
                  <a:lnTo>
                    <a:pt x="22707981" y="12700"/>
                  </a:lnTo>
                  <a:lnTo>
                    <a:pt x="22720681" y="12700"/>
                  </a:lnTo>
                  <a:lnTo>
                    <a:pt x="22720681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809454" y="2022394"/>
            <a:ext cx="281380" cy="281182"/>
          </a:xfrm>
          <a:custGeom>
            <a:avLst/>
            <a:gdLst/>
            <a:ahLst/>
            <a:cxnLst/>
            <a:rect r="r" b="b" t="t" l="l"/>
            <a:pathLst>
              <a:path h="281182" w="281380">
                <a:moveTo>
                  <a:pt x="0" y="0"/>
                </a:moveTo>
                <a:lnTo>
                  <a:pt x="281380" y="0"/>
                </a:lnTo>
                <a:lnTo>
                  <a:pt x="281380" y="281182"/>
                </a:lnTo>
                <a:lnTo>
                  <a:pt x="0" y="281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152904" y="2566044"/>
            <a:ext cx="281380" cy="281182"/>
          </a:xfrm>
          <a:custGeom>
            <a:avLst/>
            <a:gdLst/>
            <a:ahLst/>
            <a:cxnLst/>
            <a:rect r="r" b="b" t="t" l="l"/>
            <a:pathLst>
              <a:path h="281182" w="281380">
                <a:moveTo>
                  <a:pt x="0" y="0"/>
                </a:moveTo>
                <a:lnTo>
                  <a:pt x="281380" y="0"/>
                </a:lnTo>
                <a:lnTo>
                  <a:pt x="281380" y="281182"/>
                </a:lnTo>
                <a:lnTo>
                  <a:pt x="0" y="281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22954" y="8055594"/>
            <a:ext cx="281380" cy="281182"/>
          </a:xfrm>
          <a:custGeom>
            <a:avLst/>
            <a:gdLst/>
            <a:ahLst/>
            <a:cxnLst/>
            <a:rect r="r" b="b" t="t" l="l"/>
            <a:pathLst>
              <a:path h="281182" w="281380">
                <a:moveTo>
                  <a:pt x="0" y="0"/>
                </a:moveTo>
                <a:lnTo>
                  <a:pt x="281380" y="0"/>
                </a:lnTo>
                <a:lnTo>
                  <a:pt x="281380" y="281182"/>
                </a:lnTo>
                <a:lnTo>
                  <a:pt x="0" y="281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74926" y="947800"/>
            <a:ext cx="867600" cy="867600"/>
            <a:chOff x="0" y="0"/>
            <a:chExt cx="1156800" cy="1156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56843" cy="1156843"/>
            </a:xfrm>
            <a:custGeom>
              <a:avLst/>
              <a:gdLst/>
              <a:ahLst/>
              <a:cxnLst/>
              <a:rect r="r" b="b" t="t" l="l"/>
              <a:pathLst>
                <a:path h="1156843" w="1156843">
                  <a:moveTo>
                    <a:pt x="0" y="578358"/>
                  </a:moveTo>
                  <a:cubicBezTo>
                    <a:pt x="0" y="258953"/>
                    <a:pt x="258953" y="0"/>
                    <a:pt x="578358" y="0"/>
                  </a:cubicBezTo>
                  <a:cubicBezTo>
                    <a:pt x="897763" y="0"/>
                    <a:pt x="1156843" y="258953"/>
                    <a:pt x="1156843" y="578358"/>
                  </a:cubicBezTo>
                  <a:cubicBezTo>
                    <a:pt x="1156843" y="897763"/>
                    <a:pt x="897890" y="1156843"/>
                    <a:pt x="578358" y="1156843"/>
                  </a:cubicBezTo>
                  <a:cubicBezTo>
                    <a:pt x="258826" y="1156843"/>
                    <a:pt x="0" y="897890"/>
                    <a:pt x="0" y="578358"/>
                  </a:cubicBezTo>
                  <a:close/>
                </a:path>
              </a:pathLst>
            </a:custGeom>
            <a:solidFill>
              <a:srgbClr val="EB9C03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862397" y="4115891"/>
            <a:ext cx="8031503" cy="1027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77"/>
              </a:lnSpc>
            </a:pPr>
            <a:r>
              <a:rPr lang="en-US" sz="6814">
                <a:solidFill>
                  <a:srgbClr val="B45F06"/>
                </a:solidFill>
                <a:latin typeface="Oswald"/>
              </a:rPr>
              <a:t>Individual Presentation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50196" y="5701703"/>
            <a:ext cx="7855904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latin typeface="Jaldi"/>
              </a:rPr>
              <a:t>Showcase dashboard and useful insights for NWT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2086874" y="2832245"/>
            <a:ext cx="4360258" cy="7454749"/>
          </a:xfrm>
          <a:custGeom>
            <a:avLst/>
            <a:gdLst/>
            <a:ahLst/>
            <a:cxnLst/>
            <a:rect r="r" b="b" t="t" l="l"/>
            <a:pathLst>
              <a:path h="7454749" w="4360258">
                <a:moveTo>
                  <a:pt x="0" y="0"/>
                </a:moveTo>
                <a:lnTo>
                  <a:pt x="4360258" y="0"/>
                </a:lnTo>
                <a:lnTo>
                  <a:pt x="4360258" y="7454749"/>
                </a:lnTo>
                <a:lnTo>
                  <a:pt x="0" y="7454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95302" y="1171948"/>
            <a:ext cx="426834" cy="419314"/>
          </a:xfrm>
          <a:custGeom>
            <a:avLst/>
            <a:gdLst/>
            <a:ahLst/>
            <a:cxnLst/>
            <a:rect r="r" b="b" t="t" l="l"/>
            <a:pathLst>
              <a:path h="419314" w="426834">
                <a:moveTo>
                  <a:pt x="0" y="0"/>
                </a:moveTo>
                <a:lnTo>
                  <a:pt x="426834" y="0"/>
                </a:lnTo>
                <a:lnTo>
                  <a:pt x="426834" y="419314"/>
                </a:lnTo>
                <a:lnTo>
                  <a:pt x="0" y="4193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63885" y="896770"/>
            <a:ext cx="13774800" cy="1845000"/>
            <a:chOff x="0" y="0"/>
            <a:chExt cx="18366400" cy="246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366360" cy="2459990"/>
            </a:xfrm>
            <a:custGeom>
              <a:avLst/>
              <a:gdLst/>
              <a:ahLst/>
              <a:cxnLst/>
              <a:rect r="r" b="b" t="t" l="l"/>
              <a:pathLst>
                <a:path h="2459990" w="18366360">
                  <a:moveTo>
                    <a:pt x="0" y="0"/>
                  </a:moveTo>
                  <a:lnTo>
                    <a:pt x="18366360" y="0"/>
                  </a:lnTo>
                  <a:lnTo>
                    <a:pt x="18366360" y="2459990"/>
                  </a:lnTo>
                  <a:lnTo>
                    <a:pt x="0" y="2459990"/>
                  </a:lnTo>
                  <a:close/>
                </a:path>
              </a:pathLst>
            </a:custGeom>
            <a:solidFill>
              <a:srgbClr val="FFEF82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6529004" y="8770020"/>
            <a:ext cx="281380" cy="281182"/>
          </a:xfrm>
          <a:custGeom>
            <a:avLst/>
            <a:gdLst/>
            <a:ahLst/>
            <a:cxnLst/>
            <a:rect r="r" b="b" t="t" l="l"/>
            <a:pathLst>
              <a:path h="281182" w="281380">
                <a:moveTo>
                  <a:pt x="0" y="0"/>
                </a:moveTo>
                <a:lnTo>
                  <a:pt x="281380" y="0"/>
                </a:lnTo>
                <a:lnTo>
                  <a:pt x="281380" y="281182"/>
                </a:lnTo>
                <a:lnTo>
                  <a:pt x="0" y="281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497995" y="3658913"/>
            <a:ext cx="281380" cy="281182"/>
          </a:xfrm>
          <a:custGeom>
            <a:avLst/>
            <a:gdLst/>
            <a:ahLst/>
            <a:cxnLst/>
            <a:rect r="r" b="b" t="t" l="l"/>
            <a:pathLst>
              <a:path h="281182" w="281380">
                <a:moveTo>
                  <a:pt x="0" y="0"/>
                </a:moveTo>
                <a:lnTo>
                  <a:pt x="281380" y="0"/>
                </a:lnTo>
                <a:lnTo>
                  <a:pt x="281380" y="281182"/>
                </a:lnTo>
                <a:lnTo>
                  <a:pt x="0" y="281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17395" y="3633958"/>
            <a:ext cx="1383711" cy="1374486"/>
          </a:xfrm>
          <a:custGeom>
            <a:avLst/>
            <a:gdLst/>
            <a:ahLst/>
            <a:cxnLst/>
            <a:rect r="r" b="b" t="t" l="l"/>
            <a:pathLst>
              <a:path h="1374486" w="1383711">
                <a:moveTo>
                  <a:pt x="0" y="0"/>
                </a:moveTo>
                <a:lnTo>
                  <a:pt x="1383711" y="0"/>
                </a:lnTo>
                <a:lnTo>
                  <a:pt x="1383711" y="1374486"/>
                </a:lnTo>
                <a:lnTo>
                  <a:pt x="0" y="13744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839458" y="6111828"/>
            <a:ext cx="1372656" cy="1372656"/>
          </a:xfrm>
          <a:custGeom>
            <a:avLst/>
            <a:gdLst/>
            <a:ahLst/>
            <a:cxnLst/>
            <a:rect r="r" b="b" t="t" l="l"/>
            <a:pathLst>
              <a:path h="1372656" w="1372656">
                <a:moveTo>
                  <a:pt x="0" y="0"/>
                </a:moveTo>
                <a:lnTo>
                  <a:pt x="1372656" y="0"/>
                </a:lnTo>
                <a:lnTo>
                  <a:pt x="1372656" y="1372656"/>
                </a:lnTo>
                <a:lnTo>
                  <a:pt x="0" y="13726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504720" y="3430077"/>
            <a:ext cx="2068637" cy="1163608"/>
          </a:xfrm>
          <a:custGeom>
            <a:avLst/>
            <a:gdLst/>
            <a:ahLst/>
            <a:cxnLst/>
            <a:rect r="r" b="b" t="t" l="l"/>
            <a:pathLst>
              <a:path h="1163608" w="2068637">
                <a:moveTo>
                  <a:pt x="0" y="0"/>
                </a:moveTo>
                <a:lnTo>
                  <a:pt x="2068636" y="0"/>
                </a:lnTo>
                <a:lnTo>
                  <a:pt x="2068636" y="1163608"/>
                </a:lnTo>
                <a:lnTo>
                  <a:pt x="0" y="11636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08625" y="1170425"/>
            <a:ext cx="15270750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Oswald"/>
              </a:rPr>
              <a:t>Links &amp; Credentials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799135" y="4311676"/>
            <a:ext cx="4344865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2100">
                <a:solidFill>
                  <a:srgbClr val="000000"/>
                </a:solidFill>
                <a:latin typeface="Roboto"/>
              </a:rPr>
              <a:t>Trello: </a:t>
            </a:r>
            <a:r>
              <a:rPr lang="en-US" sz="2100" u="sng">
                <a:solidFill>
                  <a:srgbClr val="000000"/>
                </a:solidFill>
                <a:latin typeface="Roboto"/>
                <a:hlinkClick r:id="rId9" tooltip="https://trello.com/b/Czr4gKpb/assignment-2-team-lotso"/>
              </a:rPr>
              <a:t>https://trello.com/b/Czr4gKpb/assignment-2-team-lotso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4799135" y="3663870"/>
            <a:ext cx="3586350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3400">
                <a:solidFill>
                  <a:srgbClr val="2B8597"/>
                </a:solidFill>
                <a:latin typeface="Arimo Medium"/>
              </a:rPr>
              <a:t>Scrum Board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99135" y="6740478"/>
            <a:ext cx="4344865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2100">
                <a:solidFill>
                  <a:srgbClr val="000000"/>
                </a:solidFill>
                <a:latin typeface="Roboto"/>
              </a:rPr>
              <a:t>GitHub: </a:t>
            </a:r>
          </a:p>
          <a:p>
            <a:pPr>
              <a:lnSpc>
                <a:spcPts val="2520"/>
              </a:lnSpc>
            </a:pPr>
            <a:r>
              <a:rPr lang="en-US" sz="2100" u="sng">
                <a:solidFill>
                  <a:srgbClr val="000000"/>
                </a:solidFill>
                <a:latin typeface="Roboto"/>
                <a:hlinkClick r:id="rId10" tooltip="https://github.com/Quek-Xin-Quan/ADO-Assignment-2"/>
              </a:rPr>
              <a:t>https://github.com/Quek-Xin-Quan/ADO-Assignment-2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4799135" y="6092778"/>
            <a:ext cx="3586350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3400">
                <a:solidFill>
                  <a:srgbClr val="4F67A2"/>
                </a:solidFill>
                <a:latin typeface="Arimo Medium"/>
              </a:rPr>
              <a:t>GitHub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39038" y="3538487"/>
            <a:ext cx="3736860" cy="927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04"/>
              </a:lnSpc>
            </a:pPr>
            <a:r>
              <a:rPr lang="en-US" sz="3003">
                <a:solidFill>
                  <a:srgbClr val="03C2A2"/>
                </a:solidFill>
                <a:latin typeface="Arimo Medium"/>
              </a:rPr>
              <a:t>Snowflake User Credential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793010" y="4721145"/>
            <a:ext cx="3482888" cy="619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88"/>
              </a:lnSpc>
            </a:pPr>
            <a:r>
              <a:rPr lang="en-US" sz="1656" u="sng">
                <a:solidFill>
                  <a:srgbClr val="000000"/>
                </a:solidFill>
                <a:latin typeface="Roboto"/>
              </a:rPr>
              <a:t>Geraldine </a:t>
            </a:r>
          </a:p>
          <a:p>
            <a:pPr algn="r">
              <a:lnSpc>
                <a:spcPts val="1988"/>
              </a:lnSpc>
            </a:pPr>
            <a:r>
              <a:rPr lang="en-US" sz="1656">
                <a:solidFill>
                  <a:srgbClr val="000000"/>
                </a:solidFill>
                <a:latin typeface="Roboto"/>
              </a:rPr>
              <a:t>Username: Geraldine</a:t>
            </a:r>
          </a:p>
          <a:p>
            <a:pPr algn="r">
              <a:lnSpc>
                <a:spcPts val="1988"/>
              </a:lnSpc>
            </a:pPr>
            <a:r>
              <a:rPr lang="en-US" sz="1656">
                <a:solidFill>
                  <a:srgbClr val="000000"/>
                </a:solidFill>
                <a:latin typeface="Roboto"/>
              </a:rPr>
              <a:t>Password: Geraldine1234</a:t>
            </a:r>
          </a:p>
          <a:p>
            <a:pPr algn="r">
              <a:lnSpc>
                <a:spcPts val="1988"/>
              </a:lnSpc>
            </a:pPr>
          </a:p>
          <a:p>
            <a:pPr algn="r">
              <a:lnSpc>
                <a:spcPts val="1988"/>
              </a:lnSpc>
            </a:pPr>
            <a:r>
              <a:rPr lang="en-US" sz="1656" u="sng">
                <a:solidFill>
                  <a:srgbClr val="000000"/>
                </a:solidFill>
                <a:latin typeface="Roboto"/>
              </a:rPr>
              <a:t>Jocelyn</a:t>
            </a:r>
          </a:p>
          <a:p>
            <a:pPr algn="r">
              <a:lnSpc>
                <a:spcPts val="1988"/>
              </a:lnSpc>
            </a:pPr>
            <a:r>
              <a:rPr lang="en-US" sz="1656" u="sng">
                <a:solidFill>
                  <a:srgbClr val="000000"/>
                </a:solidFill>
                <a:latin typeface="Roboto"/>
              </a:rPr>
              <a:t>Username: Jocelyn</a:t>
            </a:r>
          </a:p>
          <a:p>
            <a:pPr algn="r">
              <a:lnSpc>
                <a:spcPts val="1988"/>
              </a:lnSpc>
            </a:pPr>
            <a:r>
              <a:rPr lang="en-US" sz="1656" u="sng">
                <a:solidFill>
                  <a:srgbClr val="000000"/>
                </a:solidFill>
                <a:latin typeface="Roboto"/>
              </a:rPr>
              <a:t>Password : Jocelyn123</a:t>
            </a:r>
          </a:p>
          <a:p>
            <a:pPr algn="r">
              <a:lnSpc>
                <a:spcPts val="1988"/>
              </a:lnSpc>
            </a:pPr>
          </a:p>
          <a:p>
            <a:pPr algn="r">
              <a:lnSpc>
                <a:spcPts val="1988"/>
              </a:lnSpc>
            </a:pPr>
          </a:p>
          <a:p>
            <a:pPr algn="r">
              <a:lnSpc>
                <a:spcPts val="1988"/>
              </a:lnSpc>
            </a:pPr>
            <a:r>
              <a:rPr lang="en-US" sz="1656" u="sng">
                <a:solidFill>
                  <a:srgbClr val="000000"/>
                </a:solidFill>
                <a:latin typeface="Roboto"/>
              </a:rPr>
              <a:t>Xinquan</a:t>
            </a:r>
          </a:p>
          <a:p>
            <a:pPr algn="r">
              <a:lnSpc>
                <a:spcPts val="1988"/>
              </a:lnSpc>
            </a:pPr>
            <a:r>
              <a:rPr lang="en-US" sz="1656">
                <a:solidFill>
                  <a:srgbClr val="000000"/>
                </a:solidFill>
                <a:latin typeface="Roboto"/>
              </a:rPr>
              <a:t>Username: Xinquan</a:t>
            </a:r>
          </a:p>
          <a:p>
            <a:pPr algn="r">
              <a:lnSpc>
                <a:spcPts val="1988"/>
              </a:lnSpc>
            </a:pPr>
            <a:r>
              <a:rPr lang="en-US" sz="1656">
                <a:solidFill>
                  <a:srgbClr val="000000"/>
                </a:solidFill>
                <a:latin typeface="Roboto"/>
              </a:rPr>
              <a:t>Password:Xinquan123</a:t>
            </a:r>
          </a:p>
          <a:p>
            <a:pPr algn="r">
              <a:lnSpc>
                <a:spcPts val="1988"/>
              </a:lnSpc>
            </a:pPr>
          </a:p>
          <a:p>
            <a:pPr algn="r">
              <a:lnSpc>
                <a:spcPts val="1988"/>
              </a:lnSpc>
            </a:pPr>
            <a:r>
              <a:rPr lang="en-US" sz="1656" u="sng">
                <a:solidFill>
                  <a:srgbClr val="000000"/>
                </a:solidFill>
                <a:latin typeface="Roboto"/>
              </a:rPr>
              <a:t>Andrew</a:t>
            </a:r>
          </a:p>
          <a:p>
            <a:pPr algn="r">
              <a:lnSpc>
                <a:spcPts val="1988"/>
              </a:lnSpc>
            </a:pPr>
            <a:r>
              <a:rPr lang="en-US" sz="1656">
                <a:solidFill>
                  <a:srgbClr val="000000"/>
                </a:solidFill>
                <a:latin typeface="Roboto"/>
              </a:rPr>
              <a:t>Username: Andrew</a:t>
            </a:r>
          </a:p>
          <a:p>
            <a:pPr algn="r">
              <a:lnSpc>
                <a:spcPts val="1988"/>
              </a:lnSpc>
            </a:pPr>
            <a:r>
              <a:rPr lang="en-US" sz="1656">
                <a:solidFill>
                  <a:srgbClr val="000000"/>
                </a:solidFill>
                <a:latin typeface="Roboto"/>
              </a:rPr>
              <a:t>Password: Andrew1234</a:t>
            </a:r>
          </a:p>
          <a:p>
            <a:pPr algn="r">
              <a:lnSpc>
                <a:spcPts val="1988"/>
              </a:lnSpc>
            </a:pPr>
          </a:p>
          <a:p>
            <a:pPr algn="r">
              <a:lnSpc>
                <a:spcPts val="1988"/>
              </a:lnSpc>
            </a:pPr>
            <a:r>
              <a:rPr lang="en-US" sz="1656">
                <a:solidFill>
                  <a:srgbClr val="000000"/>
                </a:solidFill>
                <a:latin typeface="Roboto"/>
              </a:rPr>
              <a:t>Neron</a:t>
            </a:r>
          </a:p>
          <a:p>
            <a:pPr algn="r">
              <a:lnSpc>
                <a:spcPts val="1988"/>
              </a:lnSpc>
            </a:pPr>
            <a:r>
              <a:rPr lang="en-US" sz="1656">
                <a:solidFill>
                  <a:srgbClr val="000000"/>
                </a:solidFill>
                <a:latin typeface="Roboto"/>
              </a:rPr>
              <a:t>Username: Neron</a:t>
            </a:r>
          </a:p>
          <a:p>
            <a:pPr algn="r">
              <a:lnSpc>
                <a:spcPts val="1988"/>
              </a:lnSpc>
            </a:pPr>
            <a:r>
              <a:rPr lang="en-US" sz="1656">
                <a:solidFill>
                  <a:srgbClr val="000000"/>
                </a:solidFill>
                <a:latin typeface="Roboto"/>
              </a:rPr>
              <a:t>Password: Neron123</a:t>
            </a:r>
          </a:p>
          <a:p>
            <a:pPr algn="r">
              <a:lnSpc>
                <a:spcPts val="1988"/>
              </a:lnSpc>
            </a:pPr>
          </a:p>
          <a:p>
            <a:pPr algn="r">
              <a:lnSpc>
                <a:spcPts val="1988"/>
              </a:lnSpc>
            </a:pPr>
            <a:r>
              <a:rPr lang="en-US" sz="1656">
                <a:solidFill>
                  <a:srgbClr val="000000"/>
                </a:solidFill>
                <a:latin typeface="Roboto"/>
              </a:rPr>
              <a:t> </a:t>
            </a:r>
          </a:p>
          <a:p>
            <a:pPr algn="r">
              <a:lnSpc>
                <a:spcPts val="1988"/>
              </a:lnSpc>
            </a:pPr>
          </a:p>
          <a:p>
            <a:pPr algn="r">
              <a:lnSpc>
                <a:spcPts val="1988"/>
              </a:lnSpc>
            </a:pPr>
          </a:p>
          <a:p>
            <a:pPr algn="r">
              <a:lnSpc>
                <a:spcPts val="1988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0" y="0"/>
          <a:ext cx="18288000" cy="10287000"/>
        </p:xfrm>
        <a:graphic>
          <a:graphicData uri="http://schemas.openxmlformats.org/drawingml/2006/table">
            <a:tbl>
              <a:tblPr/>
              <a:tblGrid>
                <a:gridCol w="5849391"/>
                <a:gridCol w="12438609"/>
              </a:tblGrid>
              <a:tr h="247502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Jaldi"/>
                        </a:rPr>
                        <a:t>Xinquan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Jaldi"/>
                        </a:rPr>
                        <a:t>As a Data engineer, I want to create dashboard, so that I can </a:t>
                      </a:r>
                      <a:r>
                        <a:rPr lang="en-US" sz="2399">
                          <a:solidFill>
                            <a:srgbClr val="000000"/>
                          </a:solidFill>
                          <a:latin typeface="Jaldi Bold"/>
                        </a:rPr>
                        <a:t>analyse the total cost by supplier region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326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Jaldi"/>
                        </a:rPr>
                        <a:t>Xinquan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Jaldi"/>
                        </a:rPr>
                        <a:t>As a Data engineer, I want to create dashboard, so that I can </a:t>
                      </a:r>
                      <a:r>
                        <a:rPr lang="en-US" sz="2399">
                          <a:solidFill>
                            <a:srgbClr val="000000"/>
                          </a:solidFill>
                          <a:latin typeface="Jaldi Bold"/>
                        </a:rPr>
                        <a:t>analyse the total cost by supplier region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04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Jaldi"/>
                        </a:rPr>
                        <a:t>Xinquan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Jaldi"/>
                        </a:rPr>
                        <a:t>As a Data engineer, I want to create dashboards, so that I can </a:t>
                      </a:r>
                      <a:r>
                        <a:rPr lang="en-US" sz="2399">
                          <a:solidFill>
                            <a:srgbClr val="000000"/>
                          </a:solidFill>
                          <a:latin typeface="Jaldi Bold"/>
                        </a:rPr>
                        <a:t>analyse total revenue by supplier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492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Jaldi"/>
                        </a:rPr>
                        <a:t>Xinquan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Jaldi"/>
                        </a:rPr>
                        <a:t>As a Data engineer, I want to create dashboards, so that I can </a:t>
                      </a:r>
                      <a:r>
                        <a:rPr lang="en-US" sz="2399">
                          <a:solidFill>
                            <a:srgbClr val="000000"/>
                          </a:solidFill>
                          <a:latin typeface="Jaldi Bold"/>
                        </a:rPr>
                        <a:t>analyse total number of suppliers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95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Jaldi"/>
                        </a:rPr>
                        <a:t>Xinquan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Jaldi"/>
                        </a:rPr>
                        <a:t>As a Data engineer, I want to create dashboards, so that I can </a:t>
                      </a:r>
                      <a:r>
                        <a:rPr lang="en-US" sz="2399">
                          <a:solidFill>
                            <a:srgbClr val="000000"/>
                          </a:solidFill>
                          <a:latin typeface="Jaldi Bold"/>
                        </a:rPr>
                        <a:t>analyse total cost for suppliers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fast">
    <p:fade/>
  </p:transition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-241103" y="0"/>
          <a:ext cx="18529103" cy="17719634"/>
        </p:xfrm>
        <a:graphic>
          <a:graphicData uri="http://schemas.openxmlformats.org/drawingml/2006/table">
            <a:tbl>
              <a:tblPr/>
              <a:tblGrid>
                <a:gridCol w="5768699"/>
                <a:gridCol w="12760404"/>
              </a:tblGrid>
              <a:tr h="21098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Jaldi"/>
                        </a:rPr>
                        <a:t>Andrew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Jaldi"/>
                        </a:rPr>
                        <a:t>As a Data engineer, I want to create dashboards, so that I can identify the top customers based on orders.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03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Jaldi"/>
                        </a:rPr>
                        <a:t>Andrew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Jaldi"/>
                        </a:rPr>
                        <a:t>As a Data engineer, I want to create dashboards, so that I can identify the regions whereby most of my customers are located.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241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Jaldi"/>
                        </a:rPr>
                        <a:t>Andrew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Jaldi"/>
                        </a:rPr>
                        <a:t>As a Data engineer, I want to create dashboards, so that I can easily view the demographics of my top customers.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891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Jaldi"/>
                        </a:rPr>
                        <a:t>Andrew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Jaldi"/>
                        </a:rPr>
                        <a:t>As a Data engineer, I want to create dashboards, so that I can track the order status performance for my customers.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11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Jaldi"/>
                        </a:rPr>
                        <a:t>Andrew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Jaldi"/>
                        </a:rPr>
                        <a:t>As a Data engineer, I want to create dashboards, so that I can analyse the geographical spread of customers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5166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50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0" y="0"/>
          <a:ext cx="18288000" cy="10287000"/>
        </p:xfrm>
        <a:graphic>
          <a:graphicData uri="http://schemas.openxmlformats.org/drawingml/2006/table">
            <a:tbl>
              <a:tblPr/>
              <a:tblGrid>
                <a:gridCol w="5849391"/>
                <a:gridCol w="12438609"/>
              </a:tblGrid>
              <a:tr h="24357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Jaldi"/>
                        </a:rPr>
                        <a:t>Neron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Jaldi"/>
                        </a:rPr>
                        <a:t>As a Data Engineer, I want to view the trend of top products over the years so that I can analyse their performance and make informed business decisions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57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Jaldi"/>
                        </a:rPr>
                        <a:t>Neron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Jaldi"/>
                        </a:rPr>
                        <a:t>As a Data Engineer, I want to view the top 5 products for each product category so that i can focus on key products and optimize marketing strategies.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57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Jaldi"/>
                        </a:rPr>
                        <a:t>Neron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Jaldi"/>
                        </a:rPr>
                        <a:t>As a Data Engineer I want to view the top 5 products sold overall so that I can tailor marketing strategies accordingly.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97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Jaldi"/>
                        </a:rPr>
                        <a:t>Neron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Jaldi"/>
                        </a:rPr>
                        <a:t>As a data engineer, I want to view the total number of products in our catalogue so that I can have a quick overview of our product offerings and track catalogue growth.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48200" y="1079000"/>
            <a:ext cx="12139800" cy="1845000"/>
            <a:chOff x="0" y="0"/>
            <a:chExt cx="16186400" cy="246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186404" cy="2459990"/>
            </a:xfrm>
            <a:custGeom>
              <a:avLst/>
              <a:gdLst/>
              <a:ahLst/>
              <a:cxnLst/>
              <a:rect r="r" b="b" t="t" l="l"/>
              <a:pathLst>
                <a:path h="2459990" w="16186404">
                  <a:moveTo>
                    <a:pt x="0" y="0"/>
                  </a:moveTo>
                  <a:lnTo>
                    <a:pt x="16186404" y="0"/>
                  </a:lnTo>
                  <a:lnTo>
                    <a:pt x="16186404" y="2459990"/>
                  </a:lnTo>
                  <a:lnTo>
                    <a:pt x="0" y="2459990"/>
                  </a:lnTo>
                  <a:close/>
                </a:path>
              </a:pathLst>
            </a:custGeom>
            <a:solidFill>
              <a:srgbClr val="FFEF82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37204" y="5976344"/>
            <a:ext cx="281380" cy="281182"/>
          </a:xfrm>
          <a:custGeom>
            <a:avLst/>
            <a:gdLst/>
            <a:ahLst/>
            <a:cxnLst/>
            <a:rect r="r" b="b" t="t" l="l"/>
            <a:pathLst>
              <a:path h="281182" w="281380">
                <a:moveTo>
                  <a:pt x="0" y="0"/>
                </a:moveTo>
                <a:lnTo>
                  <a:pt x="281380" y="0"/>
                </a:lnTo>
                <a:lnTo>
                  <a:pt x="281380" y="281182"/>
                </a:lnTo>
                <a:lnTo>
                  <a:pt x="0" y="281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008954" y="1662794"/>
            <a:ext cx="281380" cy="281182"/>
          </a:xfrm>
          <a:custGeom>
            <a:avLst/>
            <a:gdLst/>
            <a:ahLst/>
            <a:cxnLst/>
            <a:rect r="r" b="b" t="t" l="l"/>
            <a:pathLst>
              <a:path h="281182" w="281380">
                <a:moveTo>
                  <a:pt x="0" y="0"/>
                </a:moveTo>
                <a:lnTo>
                  <a:pt x="281380" y="0"/>
                </a:lnTo>
                <a:lnTo>
                  <a:pt x="281380" y="281182"/>
                </a:lnTo>
                <a:lnTo>
                  <a:pt x="0" y="281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995954" y="8074820"/>
            <a:ext cx="281380" cy="281182"/>
          </a:xfrm>
          <a:custGeom>
            <a:avLst/>
            <a:gdLst/>
            <a:ahLst/>
            <a:cxnLst/>
            <a:rect r="r" b="b" t="t" l="l"/>
            <a:pathLst>
              <a:path h="281182" w="281380">
                <a:moveTo>
                  <a:pt x="0" y="0"/>
                </a:moveTo>
                <a:lnTo>
                  <a:pt x="281380" y="0"/>
                </a:lnTo>
                <a:lnTo>
                  <a:pt x="281380" y="281182"/>
                </a:lnTo>
                <a:lnTo>
                  <a:pt x="0" y="281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08625" y="1329702"/>
            <a:ext cx="15270750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B45F06"/>
                </a:solidFill>
                <a:latin typeface="Oswald"/>
              </a:rPr>
              <a:t>Agenda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619051" y="3423414"/>
            <a:ext cx="489555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Oswald"/>
              </a:rPr>
              <a:t>Project Overview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19499" y="3535400"/>
            <a:ext cx="1070550" cy="52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5200" u="sng">
                <a:solidFill>
                  <a:srgbClr val="000000"/>
                </a:solidFill>
                <a:latin typeface="Oswald"/>
                <a:hlinkClick r:id="rId5" action="ppaction://hlinksldjump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19075" y="4078950"/>
            <a:ext cx="4895526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Jaldi"/>
              </a:rPr>
              <a:t>H</a:t>
            </a:r>
            <a:r>
              <a:rPr lang="en-US" sz="2799">
                <a:solidFill>
                  <a:srgbClr val="000000"/>
                </a:solidFill>
                <a:latin typeface="Jaldi"/>
                <a:hlinkClick r:id="rId5" action="ppaction://hlinksldjump"/>
              </a:rPr>
              <a:t>igh-level summary of the project's objectives, scope, and stakeholders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700425" y="5622000"/>
            <a:ext cx="489555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Oswald"/>
              </a:rPr>
              <a:t>Sprints Overview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19499" y="5540164"/>
            <a:ext cx="1070550" cy="52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5200" u="sng">
                <a:solidFill>
                  <a:srgbClr val="000000"/>
                </a:solidFill>
                <a:latin typeface="Oswald"/>
                <a:hlinkClick r:id="rId6" action="ppaction://hlinksldjump"/>
              </a:rPr>
              <a:t>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619051" y="7527175"/>
            <a:ext cx="489555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Oswald"/>
              </a:rPr>
              <a:t>Product/Sprint Backlog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19499" y="7555750"/>
            <a:ext cx="1070550" cy="52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5200" u="none">
                <a:solidFill>
                  <a:srgbClr val="000000"/>
                </a:solidFill>
                <a:latin typeface="Oswald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619075" y="8146300"/>
            <a:ext cx="4485305" cy="3420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27"/>
              </a:lnSpc>
            </a:pPr>
            <a:r>
              <a:rPr lang="en-US" sz="2856">
                <a:solidFill>
                  <a:srgbClr val="000000"/>
                </a:solidFill>
                <a:latin typeface="Jaldi"/>
              </a:rPr>
              <a:t>Prioritized tasks and features list for upcoming development sprint cycle.</a:t>
            </a:r>
          </a:p>
          <a:p>
            <a:pPr>
              <a:lnSpc>
                <a:spcPts val="3427"/>
              </a:lnSpc>
            </a:pPr>
          </a:p>
          <a:p>
            <a:pPr>
              <a:lnSpc>
                <a:spcPts val="3427"/>
              </a:lnSpc>
            </a:pPr>
          </a:p>
          <a:p>
            <a:pPr>
              <a:lnSpc>
                <a:spcPts val="3427"/>
              </a:lnSpc>
            </a:pPr>
          </a:p>
          <a:p>
            <a:pPr>
              <a:lnSpc>
                <a:spcPts val="3427"/>
              </a:lnSpc>
            </a:pPr>
          </a:p>
          <a:p>
            <a:pPr algn="l">
              <a:lnSpc>
                <a:spcPts val="3427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0726951" y="3423414"/>
            <a:ext cx="489555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Oswald"/>
              </a:rPr>
              <a:t>Last Sprint Retrospective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27399" y="3535400"/>
            <a:ext cx="1078950" cy="52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5200" u="none">
                <a:solidFill>
                  <a:srgbClr val="000000"/>
                </a:solidFill>
                <a:latin typeface="Oswald"/>
              </a:rPr>
              <a:t>04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726991" y="4084350"/>
            <a:ext cx="4396350" cy="3343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Jaldi"/>
              </a:rPr>
              <a:t>Review of last sprint's work, outcomes, and improvement opportunities.</a:t>
            </a: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0726951" y="5428172"/>
            <a:ext cx="489555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Oswald"/>
              </a:rPr>
              <a:t>Burn Down/Up Chart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627399" y="5540162"/>
            <a:ext cx="1078950" cy="52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5200" u="none">
                <a:solidFill>
                  <a:srgbClr val="000000"/>
                </a:solidFill>
                <a:latin typeface="Oswald"/>
              </a:rPr>
              <a:t>05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726991" y="6089094"/>
            <a:ext cx="4396350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Jaldi"/>
              </a:rPr>
              <a:t>Charts to record project progress overtime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726951" y="7443752"/>
            <a:ext cx="4895550" cy="54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u="none">
                <a:solidFill>
                  <a:srgbClr val="000000"/>
                </a:solidFill>
                <a:latin typeface="Oswald"/>
              </a:rPr>
              <a:t>Our team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627399" y="7555748"/>
            <a:ext cx="1078950" cy="52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5200" u="none">
                <a:solidFill>
                  <a:srgbClr val="000000"/>
                </a:solidFill>
                <a:latin typeface="Oswald"/>
              </a:rPr>
              <a:t>06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726991" y="8104650"/>
            <a:ext cx="439635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Jaldi"/>
              </a:rPr>
              <a:t>Meet the team of Lotso!!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7310600" y="3341500"/>
            <a:ext cx="50" cy="1050"/>
            <a:chOff x="0" y="0"/>
            <a:chExt cx="67" cy="14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127" y="0"/>
              <a:ext cx="0" cy="1397"/>
            </a:xfrm>
            <a:custGeom>
              <a:avLst/>
              <a:gdLst/>
              <a:ahLst/>
              <a:cxnLst/>
              <a:rect r="r" b="b" t="t" l="l"/>
              <a:pathLst>
                <a:path h="1397" w="0">
                  <a:moveTo>
                    <a:pt x="0" y="0"/>
                  </a:moveTo>
                  <a:cubicBezTo>
                    <a:pt x="0" y="0"/>
                    <a:pt x="0" y="0"/>
                    <a:pt x="0" y="1397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7EAEA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7194050" y="3908500"/>
            <a:ext cx="3200" cy="4250"/>
            <a:chOff x="0" y="0"/>
            <a:chExt cx="4267" cy="566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127" y="127"/>
              <a:ext cx="4191" cy="5588"/>
            </a:xfrm>
            <a:custGeom>
              <a:avLst/>
              <a:gdLst/>
              <a:ahLst/>
              <a:cxnLst/>
              <a:rect r="r" b="b" t="t" l="l"/>
              <a:pathLst>
                <a:path h="5588" w="4191">
                  <a:moveTo>
                    <a:pt x="4191" y="0"/>
                  </a:moveTo>
                  <a:cubicBezTo>
                    <a:pt x="1397" y="1397"/>
                    <a:pt x="0" y="2794"/>
                    <a:pt x="0" y="5588"/>
                  </a:cubicBezTo>
                  <a:cubicBezTo>
                    <a:pt x="1397" y="4191"/>
                    <a:pt x="2794" y="2794"/>
                    <a:pt x="4191" y="0"/>
                  </a:cubicBezTo>
                  <a:close/>
                </a:path>
              </a:pathLst>
            </a:custGeom>
            <a:solidFill>
              <a:srgbClr val="D7EAEA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7197200" y="3908500"/>
            <a:ext cx="50" cy="50"/>
            <a:chOff x="0" y="0"/>
            <a:chExt cx="67" cy="6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0" cy="0"/>
            </a:xfrm>
            <a:custGeom>
              <a:avLst/>
              <a:gdLst/>
              <a:ahLst/>
              <a:cxnLst/>
              <a:rect r="r" b="b" t="t" l="l"/>
              <a:pathLst>
                <a:path h="0" w="0"/>
              </a:pathLst>
            </a:custGeom>
            <a:solidFill>
              <a:srgbClr val="D7EAEA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7113200" y="3648100"/>
            <a:ext cx="50" cy="1100"/>
            <a:chOff x="0" y="0"/>
            <a:chExt cx="67" cy="146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127"/>
              <a:ext cx="0" cy="1397"/>
            </a:xfrm>
            <a:custGeom>
              <a:avLst/>
              <a:gdLst/>
              <a:ahLst/>
              <a:cxnLst/>
              <a:rect r="r" b="b" t="t" l="l"/>
              <a:pathLst>
                <a:path h="1397" w="0">
                  <a:moveTo>
                    <a:pt x="0" y="0"/>
                  </a:moveTo>
                  <a:cubicBezTo>
                    <a:pt x="0" y="0"/>
                    <a:pt x="0" y="1397"/>
                    <a:pt x="0" y="1397"/>
                  </a:cubicBezTo>
                  <a:cubicBezTo>
                    <a:pt x="0" y="139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7EAEA"/>
            </a:solid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17245500" y="2983400"/>
            <a:ext cx="3200" cy="4250"/>
            <a:chOff x="0" y="0"/>
            <a:chExt cx="4267" cy="566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127" y="0"/>
              <a:ext cx="4191" cy="5588"/>
            </a:xfrm>
            <a:custGeom>
              <a:avLst/>
              <a:gdLst/>
              <a:ahLst/>
              <a:cxnLst/>
              <a:rect r="r" b="b" t="t" l="l"/>
              <a:pathLst>
                <a:path h="5588" w="4191">
                  <a:moveTo>
                    <a:pt x="4191" y="0"/>
                  </a:moveTo>
                  <a:cubicBezTo>
                    <a:pt x="1397" y="1397"/>
                    <a:pt x="0" y="2794"/>
                    <a:pt x="0" y="5588"/>
                  </a:cubicBezTo>
                  <a:cubicBezTo>
                    <a:pt x="2794" y="4191"/>
                    <a:pt x="4191" y="2794"/>
                    <a:pt x="4191" y="0"/>
                  </a:cubicBezTo>
                  <a:close/>
                </a:path>
              </a:pathLst>
            </a:custGeom>
            <a:solidFill>
              <a:srgbClr val="D7EAEA"/>
            </a:soli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17248650" y="2983400"/>
            <a:ext cx="50" cy="50"/>
            <a:chOff x="0" y="0"/>
            <a:chExt cx="67" cy="67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0" cy="0"/>
            </a:xfrm>
            <a:custGeom>
              <a:avLst/>
              <a:gdLst/>
              <a:ahLst/>
              <a:cxnLst/>
              <a:rect r="r" b="b" t="t" l="l"/>
              <a:pathLst>
                <a:path h="0" w="0"/>
              </a:pathLst>
            </a:custGeom>
            <a:solidFill>
              <a:srgbClr val="D7EAEA"/>
            </a:solid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17167800" y="2682000"/>
            <a:ext cx="50" cy="2150"/>
            <a:chOff x="0" y="0"/>
            <a:chExt cx="67" cy="286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127" y="127"/>
              <a:ext cx="0" cy="2794"/>
            </a:xfrm>
            <a:custGeom>
              <a:avLst/>
              <a:gdLst/>
              <a:ahLst/>
              <a:cxnLst/>
              <a:rect r="r" b="b" t="t" l="l"/>
              <a:pathLst>
                <a:path h="2794" w="0">
                  <a:moveTo>
                    <a:pt x="0" y="0"/>
                  </a:moveTo>
                  <a:cubicBezTo>
                    <a:pt x="0" y="1397"/>
                    <a:pt x="0" y="1397"/>
                    <a:pt x="0" y="2794"/>
                  </a:cubicBezTo>
                  <a:cubicBezTo>
                    <a:pt x="0" y="1397"/>
                    <a:pt x="0" y="1397"/>
                    <a:pt x="0" y="0"/>
                  </a:cubicBezTo>
                  <a:close/>
                </a:path>
              </a:pathLst>
            </a:custGeom>
            <a:solidFill>
              <a:srgbClr val="D7EAEA"/>
            </a:solidFill>
          </p:spPr>
        </p:sp>
      </p:grpSp>
      <p:sp>
        <p:nvSpPr>
          <p:cNvPr name="Freeform 39" id="39"/>
          <p:cNvSpPr/>
          <p:nvPr/>
        </p:nvSpPr>
        <p:spPr>
          <a:xfrm flipH="false" flipV="false" rot="0">
            <a:off x="2353300" y="1153556"/>
            <a:ext cx="1648204" cy="1571492"/>
          </a:xfrm>
          <a:custGeom>
            <a:avLst/>
            <a:gdLst/>
            <a:ahLst/>
            <a:cxnLst/>
            <a:rect r="r" b="b" t="t" l="l"/>
            <a:pathLst>
              <a:path h="1571492" w="1648204">
                <a:moveTo>
                  <a:pt x="0" y="0"/>
                </a:moveTo>
                <a:lnTo>
                  <a:pt x="1648204" y="0"/>
                </a:lnTo>
                <a:lnTo>
                  <a:pt x="1648204" y="1571492"/>
                </a:lnTo>
                <a:lnTo>
                  <a:pt x="0" y="15714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0" y="0"/>
          <a:ext cx="18288000" cy="10287000"/>
        </p:xfrm>
        <a:graphic>
          <a:graphicData uri="http://schemas.openxmlformats.org/drawingml/2006/table">
            <a:tbl>
              <a:tblPr/>
              <a:tblGrid>
                <a:gridCol w="5849391"/>
                <a:gridCol w="12438609"/>
              </a:tblGrid>
              <a:tr h="14643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Jaldi"/>
                        </a:rPr>
                        <a:t>Geraldine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Jaldi"/>
                        </a:rPr>
                        <a:t>As a Data engineer, I want to create dashboards, so that I can analyse the net sales (revenue - discount) amount and gross revenue of the organization.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1494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Jaldi"/>
                        </a:rPr>
                        <a:t>Geraldine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Jaldi"/>
                        </a:rPr>
                        <a:t> As a Data engineer, I want to create dashboards, so that I can analyse the top 5 customers by net sales amount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579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Jaldi"/>
                        </a:rPr>
                        <a:t>Geraldine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Jaldi"/>
                        </a:rPr>
                        <a:t>As a Data engineer, I want to create dashboards, so that I can analyse geographical spread of customers and target countries with high net sales.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815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Jaldi"/>
                        </a:rPr>
                        <a:t>Geraldine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Jaldi"/>
                        </a:rPr>
                        <a:t>As a Data engineer, I want to create dashboards, so that I can analyse top/bottom 5 products by net sales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566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Jaldi"/>
                        </a:rPr>
                        <a:t>Geraldine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Jaldi"/>
                        </a:rPr>
                        <a:t>As a Data engineer, I want to create dashboards, so that I can analyse year on year growth by net sales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25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Jaldi"/>
                        </a:rPr>
                        <a:t>Geraldine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Jaldi"/>
                        </a:rPr>
                        <a:t>As a Data engineer, I want to create dashboards, so that I can analyse the discontinued products by net sales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0" y="0"/>
          <a:ext cx="18288000" cy="10287000"/>
        </p:xfrm>
        <a:graphic>
          <a:graphicData uri="http://schemas.openxmlformats.org/drawingml/2006/table">
            <a:tbl>
              <a:tblPr/>
              <a:tblGrid>
                <a:gridCol w="4838571"/>
                <a:gridCol w="13449429"/>
              </a:tblGrid>
              <a:tr h="18736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Jaldi"/>
                        </a:rPr>
                        <a:t>Jocelyn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Jaldi"/>
                        </a:rPr>
                        <a:t>·As a Data engineer, I want to create dashboards, so that I can analyze the </a:t>
                      </a:r>
                      <a:r>
                        <a:rPr lang="en-US" sz="2399">
                          <a:solidFill>
                            <a:srgbClr val="000000"/>
                          </a:solidFill>
                          <a:latin typeface="Jaldi Bold"/>
                        </a:rPr>
                        <a:t>employee performance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736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Jaldi"/>
                        </a:rPr>
                        <a:t>Jocelyn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Jaldi"/>
                        </a:rPr>
                        <a:t>·As a Data engineer, I want to create dashboards, so that I can analyze the </a:t>
                      </a:r>
                      <a:r>
                        <a:rPr lang="en-US" sz="2399">
                          <a:solidFill>
                            <a:srgbClr val="000000"/>
                          </a:solidFill>
                          <a:latin typeface="Jaldi Bold"/>
                        </a:rPr>
                        <a:t>employee relevant sales by country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736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Jaldi"/>
                        </a:rPr>
                        <a:t>Jocelyn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Jaldi"/>
                        </a:rPr>
                        <a:t>·As a Data engineer, I want to create dashboards, so that I can analyze the </a:t>
                      </a:r>
                      <a:r>
                        <a:rPr lang="en-US" sz="2399">
                          <a:solidFill>
                            <a:srgbClr val="000000"/>
                          </a:solidFill>
                          <a:latin typeface="Jaldi Bold"/>
                        </a:rPr>
                        <a:t>employee’s position and its relation to its sales revenue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920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Jaldi"/>
                        </a:rPr>
                        <a:t>Jocelyn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Jaldi"/>
                        </a:rPr>
                        <a:t>·As a Data engineer, I want to create dashboards, so that I can analyze the </a:t>
                      </a:r>
                      <a:r>
                        <a:rPr lang="en-US" sz="2399">
                          <a:solidFill>
                            <a:srgbClr val="000000"/>
                          </a:solidFill>
                          <a:latin typeface="Jaldi Bold"/>
                        </a:rPr>
                        <a:t>average deal size relevant to the employee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408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Jaldi"/>
                        </a:rPr>
                        <a:t>Jocelyn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Jaldi"/>
                        </a:rPr>
                        <a:t>·As a Data engineer, I want to create dashboards, so that I can analyze the </a:t>
                      </a:r>
                      <a:r>
                        <a:rPr lang="en-US" sz="2399">
                          <a:solidFill>
                            <a:srgbClr val="000000"/>
                          </a:solidFill>
                          <a:latin typeface="Jaldi Bold"/>
                        </a:rPr>
                        <a:t>sales revenue relevant to the employee across the time frame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55718" y="3908934"/>
            <a:ext cx="13774800" cy="2703692"/>
            <a:chOff x="0" y="0"/>
            <a:chExt cx="18366400" cy="36049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366360" cy="3604908"/>
            </a:xfrm>
            <a:custGeom>
              <a:avLst/>
              <a:gdLst/>
              <a:ahLst/>
              <a:cxnLst/>
              <a:rect r="r" b="b" t="t" l="l"/>
              <a:pathLst>
                <a:path h="3604908" w="18366360">
                  <a:moveTo>
                    <a:pt x="0" y="0"/>
                  </a:moveTo>
                  <a:lnTo>
                    <a:pt x="18366360" y="0"/>
                  </a:lnTo>
                  <a:lnTo>
                    <a:pt x="18366360" y="3604908"/>
                  </a:lnTo>
                  <a:lnTo>
                    <a:pt x="0" y="3604908"/>
                  </a:lnTo>
                  <a:close/>
                </a:path>
              </a:pathLst>
            </a:custGeom>
            <a:solidFill>
              <a:srgbClr val="FFEF8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18975" y="572455"/>
            <a:ext cx="17050050" cy="9376650"/>
            <a:chOff x="0" y="0"/>
            <a:chExt cx="22733400" cy="12502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733381" cy="12502261"/>
            </a:xfrm>
            <a:custGeom>
              <a:avLst/>
              <a:gdLst/>
              <a:ahLst/>
              <a:cxnLst/>
              <a:rect r="r" b="b" t="t" l="l"/>
              <a:pathLst>
                <a:path h="12502261" w="22733381">
                  <a:moveTo>
                    <a:pt x="12700" y="0"/>
                  </a:moveTo>
                  <a:lnTo>
                    <a:pt x="22720681" y="0"/>
                  </a:lnTo>
                  <a:cubicBezTo>
                    <a:pt x="22727667" y="0"/>
                    <a:pt x="22733381" y="5715"/>
                    <a:pt x="22733381" y="12700"/>
                  </a:cubicBezTo>
                  <a:lnTo>
                    <a:pt x="22733381" y="12489561"/>
                  </a:lnTo>
                  <a:cubicBezTo>
                    <a:pt x="22733381" y="12496546"/>
                    <a:pt x="22727667" y="12502261"/>
                    <a:pt x="22720681" y="12502261"/>
                  </a:cubicBezTo>
                  <a:lnTo>
                    <a:pt x="12700" y="12502261"/>
                  </a:lnTo>
                  <a:cubicBezTo>
                    <a:pt x="5715" y="12502261"/>
                    <a:pt x="0" y="12496546"/>
                    <a:pt x="0" y="1248956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2489561"/>
                  </a:lnTo>
                  <a:lnTo>
                    <a:pt x="12700" y="12489561"/>
                  </a:lnTo>
                  <a:lnTo>
                    <a:pt x="12700" y="12476861"/>
                  </a:lnTo>
                  <a:lnTo>
                    <a:pt x="22720681" y="12476861"/>
                  </a:lnTo>
                  <a:lnTo>
                    <a:pt x="22720681" y="12489561"/>
                  </a:lnTo>
                  <a:lnTo>
                    <a:pt x="22707981" y="12489561"/>
                  </a:lnTo>
                  <a:lnTo>
                    <a:pt x="22707981" y="12700"/>
                  </a:lnTo>
                  <a:lnTo>
                    <a:pt x="22720681" y="12700"/>
                  </a:lnTo>
                  <a:lnTo>
                    <a:pt x="22720681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114678" y="1923894"/>
            <a:ext cx="281380" cy="281182"/>
          </a:xfrm>
          <a:custGeom>
            <a:avLst/>
            <a:gdLst/>
            <a:ahLst/>
            <a:cxnLst/>
            <a:rect r="r" b="b" t="t" l="l"/>
            <a:pathLst>
              <a:path h="281182" w="281380">
                <a:moveTo>
                  <a:pt x="0" y="0"/>
                </a:moveTo>
                <a:lnTo>
                  <a:pt x="281380" y="0"/>
                </a:lnTo>
                <a:lnTo>
                  <a:pt x="281380" y="281182"/>
                </a:lnTo>
                <a:lnTo>
                  <a:pt x="0" y="281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98178" y="6861894"/>
            <a:ext cx="281380" cy="281182"/>
          </a:xfrm>
          <a:custGeom>
            <a:avLst/>
            <a:gdLst/>
            <a:ahLst/>
            <a:cxnLst/>
            <a:rect r="r" b="b" t="t" l="l"/>
            <a:pathLst>
              <a:path h="281182" w="281380">
                <a:moveTo>
                  <a:pt x="0" y="0"/>
                </a:moveTo>
                <a:lnTo>
                  <a:pt x="281380" y="0"/>
                </a:lnTo>
                <a:lnTo>
                  <a:pt x="281380" y="281182"/>
                </a:lnTo>
                <a:lnTo>
                  <a:pt x="0" y="281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289828" y="6331444"/>
            <a:ext cx="281380" cy="281182"/>
          </a:xfrm>
          <a:custGeom>
            <a:avLst/>
            <a:gdLst/>
            <a:ahLst/>
            <a:cxnLst/>
            <a:rect r="r" b="b" t="t" l="l"/>
            <a:pathLst>
              <a:path h="281182" w="281380">
                <a:moveTo>
                  <a:pt x="0" y="0"/>
                </a:moveTo>
                <a:lnTo>
                  <a:pt x="281380" y="0"/>
                </a:lnTo>
                <a:lnTo>
                  <a:pt x="281380" y="281182"/>
                </a:lnTo>
                <a:lnTo>
                  <a:pt x="0" y="281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71275" y="4043160"/>
            <a:ext cx="16858350" cy="242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Oswald"/>
              </a:rPr>
              <a:t>The End</a:t>
            </a:r>
          </a:p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Oswald"/>
              </a:rPr>
              <a:t>Thank you for listening!!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647539" y="4043160"/>
            <a:ext cx="2473822" cy="5905945"/>
          </a:xfrm>
          <a:custGeom>
            <a:avLst/>
            <a:gdLst/>
            <a:ahLst/>
            <a:cxnLst/>
            <a:rect r="r" b="b" t="t" l="l"/>
            <a:pathLst>
              <a:path h="5905945" w="2473822">
                <a:moveTo>
                  <a:pt x="0" y="0"/>
                </a:moveTo>
                <a:lnTo>
                  <a:pt x="2473822" y="0"/>
                </a:lnTo>
                <a:lnTo>
                  <a:pt x="2473822" y="5905945"/>
                </a:lnTo>
                <a:lnTo>
                  <a:pt x="0" y="59059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392319" y="4805605"/>
            <a:ext cx="2276706" cy="5143500"/>
          </a:xfrm>
          <a:custGeom>
            <a:avLst/>
            <a:gdLst/>
            <a:ahLst/>
            <a:cxnLst/>
            <a:rect r="r" b="b" t="t" l="l"/>
            <a:pathLst>
              <a:path h="5143500" w="2276706">
                <a:moveTo>
                  <a:pt x="0" y="0"/>
                </a:moveTo>
                <a:lnTo>
                  <a:pt x="2276706" y="0"/>
                </a:lnTo>
                <a:lnTo>
                  <a:pt x="2276706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74600" y="1079000"/>
            <a:ext cx="14813400" cy="1845000"/>
            <a:chOff x="0" y="0"/>
            <a:chExt cx="19751200" cy="246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751167" cy="2459990"/>
            </a:xfrm>
            <a:custGeom>
              <a:avLst/>
              <a:gdLst/>
              <a:ahLst/>
              <a:cxnLst/>
              <a:rect r="r" b="b" t="t" l="l"/>
              <a:pathLst>
                <a:path h="2459990" w="19751167">
                  <a:moveTo>
                    <a:pt x="0" y="0"/>
                  </a:moveTo>
                  <a:lnTo>
                    <a:pt x="19751167" y="0"/>
                  </a:lnTo>
                  <a:lnTo>
                    <a:pt x="19751167" y="2459990"/>
                  </a:lnTo>
                  <a:lnTo>
                    <a:pt x="0" y="2459990"/>
                  </a:lnTo>
                  <a:close/>
                </a:path>
              </a:pathLst>
            </a:custGeom>
            <a:solidFill>
              <a:srgbClr val="FFEF8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92242" y="455175"/>
            <a:ext cx="17050050" cy="9376650"/>
            <a:chOff x="0" y="0"/>
            <a:chExt cx="22733400" cy="12502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733381" cy="12502261"/>
            </a:xfrm>
            <a:custGeom>
              <a:avLst/>
              <a:gdLst/>
              <a:ahLst/>
              <a:cxnLst/>
              <a:rect r="r" b="b" t="t" l="l"/>
              <a:pathLst>
                <a:path h="12502261" w="22733381">
                  <a:moveTo>
                    <a:pt x="12700" y="0"/>
                  </a:moveTo>
                  <a:lnTo>
                    <a:pt x="22720681" y="0"/>
                  </a:lnTo>
                  <a:cubicBezTo>
                    <a:pt x="22727667" y="0"/>
                    <a:pt x="22733381" y="5715"/>
                    <a:pt x="22733381" y="12700"/>
                  </a:cubicBezTo>
                  <a:lnTo>
                    <a:pt x="22733381" y="12489561"/>
                  </a:lnTo>
                  <a:cubicBezTo>
                    <a:pt x="22733381" y="12496546"/>
                    <a:pt x="22727667" y="12502261"/>
                    <a:pt x="22720681" y="12502261"/>
                  </a:cubicBezTo>
                  <a:lnTo>
                    <a:pt x="12700" y="12502261"/>
                  </a:lnTo>
                  <a:cubicBezTo>
                    <a:pt x="5715" y="12502261"/>
                    <a:pt x="0" y="12496546"/>
                    <a:pt x="0" y="1248956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2489561"/>
                  </a:lnTo>
                  <a:lnTo>
                    <a:pt x="12700" y="12489561"/>
                  </a:lnTo>
                  <a:lnTo>
                    <a:pt x="12700" y="12476861"/>
                  </a:lnTo>
                  <a:lnTo>
                    <a:pt x="22720681" y="12476861"/>
                  </a:lnTo>
                  <a:lnTo>
                    <a:pt x="22720681" y="12489561"/>
                  </a:lnTo>
                  <a:lnTo>
                    <a:pt x="22707981" y="12489561"/>
                  </a:lnTo>
                  <a:lnTo>
                    <a:pt x="22707981" y="12700"/>
                  </a:lnTo>
                  <a:lnTo>
                    <a:pt x="22720681" y="12700"/>
                  </a:lnTo>
                  <a:lnTo>
                    <a:pt x="22720681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5806328" y="7957544"/>
            <a:ext cx="281380" cy="281182"/>
          </a:xfrm>
          <a:custGeom>
            <a:avLst/>
            <a:gdLst/>
            <a:ahLst/>
            <a:cxnLst/>
            <a:rect r="r" b="b" t="t" l="l"/>
            <a:pathLst>
              <a:path h="281182" w="281380">
                <a:moveTo>
                  <a:pt x="0" y="0"/>
                </a:moveTo>
                <a:lnTo>
                  <a:pt x="281380" y="0"/>
                </a:lnTo>
                <a:lnTo>
                  <a:pt x="281380" y="281182"/>
                </a:lnTo>
                <a:lnTo>
                  <a:pt x="0" y="281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654004" y="3155544"/>
            <a:ext cx="281380" cy="281182"/>
          </a:xfrm>
          <a:custGeom>
            <a:avLst/>
            <a:gdLst/>
            <a:ahLst/>
            <a:cxnLst/>
            <a:rect r="r" b="b" t="t" l="l"/>
            <a:pathLst>
              <a:path h="281182" w="281380">
                <a:moveTo>
                  <a:pt x="0" y="0"/>
                </a:moveTo>
                <a:lnTo>
                  <a:pt x="281380" y="0"/>
                </a:lnTo>
                <a:lnTo>
                  <a:pt x="281380" y="281182"/>
                </a:lnTo>
                <a:lnTo>
                  <a:pt x="0" y="281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064528" y="1853094"/>
            <a:ext cx="281380" cy="281182"/>
          </a:xfrm>
          <a:custGeom>
            <a:avLst/>
            <a:gdLst/>
            <a:ahLst/>
            <a:cxnLst/>
            <a:rect r="r" b="b" t="t" l="l"/>
            <a:pathLst>
              <a:path h="281182" w="281380">
                <a:moveTo>
                  <a:pt x="0" y="0"/>
                </a:moveTo>
                <a:lnTo>
                  <a:pt x="281380" y="0"/>
                </a:lnTo>
                <a:lnTo>
                  <a:pt x="281380" y="281182"/>
                </a:lnTo>
                <a:lnTo>
                  <a:pt x="0" y="281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96004" y="8766370"/>
            <a:ext cx="281380" cy="281182"/>
          </a:xfrm>
          <a:custGeom>
            <a:avLst/>
            <a:gdLst/>
            <a:ahLst/>
            <a:cxnLst/>
            <a:rect r="r" b="b" t="t" l="l"/>
            <a:pathLst>
              <a:path h="281182" w="281380">
                <a:moveTo>
                  <a:pt x="0" y="0"/>
                </a:moveTo>
                <a:lnTo>
                  <a:pt x="281380" y="0"/>
                </a:lnTo>
                <a:lnTo>
                  <a:pt x="281380" y="281182"/>
                </a:lnTo>
                <a:lnTo>
                  <a:pt x="0" y="281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157525" y="1350500"/>
            <a:ext cx="10135950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Oswald"/>
              </a:rPr>
              <a:t>Useful Analytics &amp; Insights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74600" y="3401663"/>
            <a:ext cx="6398716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79"/>
              </a:lnSpc>
              <a:spcBef>
                <a:spcPct val="0"/>
              </a:spcBef>
            </a:pPr>
            <a:r>
              <a:rPr lang="en-US" sz="5399">
                <a:solidFill>
                  <a:srgbClr val="000000"/>
                </a:solidFill>
                <a:latin typeface="Jaldi Bold"/>
              </a:rPr>
              <a:t>Real-time Dashboarding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74600" y="4173188"/>
            <a:ext cx="8182866" cy="2683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6927" indent="-333463" lvl="1">
              <a:lnSpc>
                <a:spcPts val="4324"/>
              </a:lnSpc>
              <a:buFont typeface="Arial"/>
              <a:buChar char="•"/>
            </a:pPr>
            <a:r>
              <a:rPr lang="en-US" sz="3089">
                <a:solidFill>
                  <a:srgbClr val="000000"/>
                </a:solidFill>
                <a:latin typeface="Canva Sans"/>
              </a:rPr>
              <a:t>Employee Performance </a:t>
            </a:r>
          </a:p>
          <a:p>
            <a:pPr algn="just" marL="666927" indent="-333463" lvl="1">
              <a:lnSpc>
                <a:spcPts val="4324"/>
              </a:lnSpc>
              <a:buFont typeface="Arial"/>
              <a:buChar char="•"/>
            </a:pPr>
            <a:r>
              <a:rPr lang="en-US" sz="3089">
                <a:solidFill>
                  <a:srgbClr val="000000"/>
                </a:solidFill>
                <a:latin typeface="Canva Sans"/>
              </a:rPr>
              <a:t>Supplier Performance </a:t>
            </a:r>
          </a:p>
          <a:p>
            <a:pPr algn="just" marL="666927" indent="-333463" lvl="1">
              <a:lnSpc>
                <a:spcPts val="4324"/>
              </a:lnSpc>
              <a:buFont typeface="Arial"/>
              <a:buChar char="•"/>
            </a:pPr>
            <a:r>
              <a:rPr lang="en-US" sz="3089">
                <a:solidFill>
                  <a:srgbClr val="000000"/>
                </a:solidFill>
                <a:latin typeface="Canva Sans"/>
              </a:rPr>
              <a:t>Sales Analysis </a:t>
            </a:r>
          </a:p>
          <a:p>
            <a:pPr algn="just" marL="666927" indent="-333463" lvl="1">
              <a:lnSpc>
                <a:spcPts val="4324"/>
              </a:lnSpc>
              <a:buFont typeface="Arial"/>
              <a:buChar char="•"/>
            </a:pPr>
            <a:r>
              <a:rPr lang="en-US" sz="3089">
                <a:solidFill>
                  <a:srgbClr val="000000"/>
                </a:solidFill>
                <a:latin typeface="Canva Sans"/>
              </a:rPr>
              <a:t>Customer Analysis </a:t>
            </a:r>
          </a:p>
          <a:p>
            <a:pPr algn="just" marL="666927" indent="-333463" lvl="1">
              <a:lnSpc>
                <a:spcPts val="4324"/>
              </a:lnSpc>
              <a:buFont typeface="Arial"/>
              <a:buChar char="•"/>
            </a:pPr>
            <a:r>
              <a:rPr lang="en-US" sz="3089">
                <a:solidFill>
                  <a:srgbClr val="000000"/>
                </a:solidFill>
                <a:latin typeface="Canva Sans"/>
              </a:rPr>
              <a:t>Product Overview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74600" y="1079000"/>
            <a:ext cx="14813400" cy="1845000"/>
            <a:chOff x="0" y="0"/>
            <a:chExt cx="19751200" cy="246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751167" cy="2459990"/>
            </a:xfrm>
            <a:custGeom>
              <a:avLst/>
              <a:gdLst/>
              <a:ahLst/>
              <a:cxnLst/>
              <a:rect r="r" b="b" t="t" l="l"/>
              <a:pathLst>
                <a:path h="2459990" w="19751167">
                  <a:moveTo>
                    <a:pt x="0" y="0"/>
                  </a:moveTo>
                  <a:lnTo>
                    <a:pt x="19751167" y="0"/>
                  </a:lnTo>
                  <a:lnTo>
                    <a:pt x="19751167" y="2459990"/>
                  </a:lnTo>
                  <a:lnTo>
                    <a:pt x="0" y="2459990"/>
                  </a:lnTo>
                  <a:close/>
                </a:path>
              </a:pathLst>
            </a:custGeom>
            <a:solidFill>
              <a:srgbClr val="FFEF8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700475" y="1079000"/>
            <a:ext cx="17050050" cy="9376650"/>
            <a:chOff x="0" y="0"/>
            <a:chExt cx="22733400" cy="12502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733381" cy="12502261"/>
            </a:xfrm>
            <a:custGeom>
              <a:avLst/>
              <a:gdLst/>
              <a:ahLst/>
              <a:cxnLst/>
              <a:rect r="r" b="b" t="t" l="l"/>
              <a:pathLst>
                <a:path h="12502261" w="22733381">
                  <a:moveTo>
                    <a:pt x="12700" y="0"/>
                  </a:moveTo>
                  <a:lnTo>
                    <a:pt x="22720681" y="0"/>
                  </a:lnTo>
                  <a:cubicBezTo>
                    <a:pt x="22727667" y="0"/>
                    <a:pt x="22733381" y="5715"/>
                    <a:pt x="22733381" y="12700"/>
                  </a:cubicBezTo>
                  <a:lnTo>
                    <a:pt x="22733381" y="12489561"/>
                  </a:lnTo>
                  <a:cubicBezTo>
                    <a:pt x="22733381" y="12496546"/>
                    <a:pt x="22727667" y="12502261"/>
                    <a:pt x="22720681" y="12502261"/>
                  </a:cubicBezTo>
                  <a:lnTo>
                    <a:pt x="12700" y="12502261"/>
                  </a:lnTo>
                  <a:cubicBezTo>
                    <a:pt x="5715" y="12502261"/>
                    <a:pt x="0" y="12496546"/>
                    <a:pt x="0" y="1248956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2489561"/>
                  </a:lnTo>
                  <a:lnTo>
                    <a:pt x="12700" y="12489561"/>
                  </a:lnTo>
                  <a:lnTo>
                    <a:pt x="12700" y="12476861"/>
                  </a:lnTo>
                  <a:lnTo>
                    <a:pt x="22720681" y="12476861"/>
                  </a:lnTo>
                  <a:lnTo>
                    <a:pt x="22720681" y="12489561"/>
                  </a:lnTo>
                  <a:lnTo>
                    <a:pt x="22707981" y="12489561"/>
                  </a:lnTo>
                  <a:lnTo>
                    <a:pt x="22707981" y="12700"/>
                  </a:lnTo>
                  <a:lnTo>
                    <a:pt x="22720681" y="12700"/>
                  </a:lnTo>
                  <a:lnTo>
                    <a:pt x="22720681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5806328" y="7957544"/>
            <a:ext cx="281380" cy="281182"/>
          </a:xfrm>
          <a:custGeom>
            <a:avLst/>
            <a:gdLst/>
            <a:ahLst/>
            <a:cxnLst/>
            <a:rect r="r" b="b" t="t" l="l"/>
            <a:pathLst>
              <a:path h="281182" w="281380">
                <a:moveTo>
                  <a:pt x="0" y="0"/>
                </a:moveTo>
                <a:lnTo>
                  <a:pt x="281380" y="0"/>
                </a:lnTo>
                <a:lnTo>
                  <a:pt x="281380" y="281182"/>
                </a:lnTo>
                <a:lnTo>
                  <a:pt x="0" y="281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654004" y="3155544"/>
            <a:ext cx="281380" cy="281182"/>
          </a:xfrm>
          <a:custGeom>
            <a:avLst/>
            <a:gdLst/>
            <a:ahLst/>
            <a:cxnLst/>
            <a:rect r="r" b="b" t="t" l="l"/>
            <a:pathLst>
              <a:path h="281182" w="281380">
                <a:moveTo>
                  <a:pt x="0" y="0"/>
                </a:moveTo>
                <a:lnTo>
                  <a:pt x="281380" y="0"/>
                </a:lnTo>
                <a:lnTo>
                  <a:pt x="281380" y="281182"/>
                </a:lnTo>
                <a:lnTo>
                  <a:pt x="0" y="281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064528" y="1853094"/>
            <a:ext cx="281380" cy="281182"/>
          </a:xfrm>
          <a:custGeom>
            <a:avLst/>
            <a:gdLst/>
            <a:ahLst/>
            <a:cxnLst/>
            <a:rect r="r" b="b" t="t" l="l"/>
            <a:pathLst>
              <a:path h="281182" w="281380">
                <a:moveTo>
                  <a:pt x="0" y="0"/>
                </a:moveTo>
                <a:lnTo>
                  <a:pt x="281380" y="0"/>
                </a:lnTo>
                <a:lnTo>
                  <a:pt x="281380" y="281182"/>
                </a:lnTo>
                <a:lnTo>
                  <a:pt x="0" y="281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96004" y="8766370"/>
            <a:ext cx="281380" cy="281182"/>
          </a:xfrm>
          <a:custGeom>
            <a:avLst/>
            <a:gdLst/>
            <a:ahLst/>
            <a:cxnLst/>
            <a:rect r="r" b="b" t="t" l="l"/>
            <a:pathLst>
              <a:path h="281182" w="281380">
                <a:moveTo>
                  <a:pt x="0" y="0"/>
                </a:moveTo>
                <a:lnTo>
                  <a:pt x="281380" y="0"/>
                </a:lnTo>
                <a:lnTo>
                  <a:pt x="281380" y="281182"/>
                </a:lnTo>
                <a:lnTo>
                  <a:pt x="0" y="281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157525" y="1350500"/>
            <a:ext cx="10135950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Oswald"/>
              </a:rPr>
              <a:t>Project Overview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654004" y="5143500"/>
            <a:ext cx="2276706" cy="5143500"/>
          </a:xfrm>
          <a:custGeom>
            <a:avLst/>
            <a:gdLst/>
            <a:ahLst/>
            <a:cxnLst/>
            <a:rect r="r" b="b" t="t" l="l"/>
            <a:pathLst>
              <a:path h="5143500" w="2276706">
                <a:moveTo>
                  <a:pt x="0" y="0"/>
                </a:moveTo>
                <a:lnTo>
                  <a:pt x="2276706" y="0"/>
                </a:lnTo>
                <a:lnTo>
                  <a:pt x="2276706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474600" y="3805175"/>
            <a:ext cx="11672097" cy="391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4717" indent="-282358" lvl="1">
              <a:lnSpc>
                <a:spcPts val="3138"/>
              </a:lnSpc>
              <a:buFont typeface="Arial"/>
              <a:buChar char="•"/>
            </a:pPr>
            <a:r>
              <a:rPr lang="en-US" sz="2615" u="sng">
                <a:solidFill>
                  <a:srgbClr val="000000"/>
                </a:solidFill>
                <a:latin typeface="Roboto"/>
              </a:rPr>
              <a:t>Project Overview:</a:t>
            </a:r>
            <a:r>
              <a:rPr lang="en-US" sz="2615">
                <a:solidFill>
                  <a:srgbClr val="000000"/>
                </a:solidFill>
                <a:latin typeface="Roboto"/>
              </a:rPr>
              <a:t> Modernize NWT's data and reporting solutions</a:t>
            </a:r>
          </a:p>
          <a:p>
            <a:pPr marL="564717" indent="-282358" lvl="1">
              <a:lnSpc>
                <a:spcPts val="3138"/>
              </a:lnSpc>
              <a:buFont typeface="Arial"/>
              <a:buChar char="•"/>
            </a:pPr>
            <a:r>
              <a:rPr lang="en-US" sz="2615" u="sng">
                <a:solidFill>
                  <a:srgbClr val="000000"/>
                </a:solidFill>
                <a:latin typeface="Roboto"/>
              </a:rPr>
              <a:t>Objective:</a:t>
            </a:r>
            <a:r>
              <a:rPr lang="en-US" sz="2615">
                <a:solidFill>
                  <a:srgbClr val="000000"/>
                </a:solidFill>
                <a:latin typeface="Roboto"/>
              </a:rPr>
              <a:t> Move from on-premise MySQL to cloud-based Snowflake</a:t>
            </a:r>
          </a:p>
          <a:p>
            <a:pPr marL="564717" indent="-282358" lvl="1">
              <a:lnSpc>
                <a:spcPts val="3138"/>
              </a:lnSpc>
              <a:buFont typeface="Arial"/>
              <a:buChar char="•"/>
            </a:pPr>
            <a:r>
              <a:rPr lang="en-US" sz="2615" u="sng">
                <a:solidFill>
                  <a:srgbClr val="000000"/>
                </a:solidFill>
                <a:latin typeface="Roboto"/>
              </a:rPr>
              <a:t>Goals:</a:t>
            </a:r>
          </a:p>
          <a:p>
            <a:pPr marL="1129433" indent="-376478" lvl="2">
              <a:lnSpc>
                <a:spcPts val="3138"/>
              </a:lnSpc>
              <a:buFont typeface="Arial"/>
              <a:buChar char="⚬"/>
            </a:pPr>
            <a:r>
              <a:rPr lang="en-US" sz="2615">
                <a:solidFill>
                  <a:srgbClr val="000000"/>
                </a:solidFill>
                <a:latin typeface="Roboto"/>
              </a:rPr>
              <a:t>Improve scalability</a:t>
            </a:r>
          </a:p>
          <a:p>
            <a:pPr marL="1129433" indent="-376478" lvl="2">
              <a:lnSpc>
                <a:spcPts val="3138"/>
              </a:lnSpc>
              <a:buFont typeface="Arial"/>
              <a:buChar char="⚬"/>
            </a:pPr>
            <a:r>
              <a:rPr lang="en-US" sz="2615">
                <a:solidFill>
                  <a:srgbClr val="000000"/>
                </a:solidFill>
                <a:latin typeface="Roboto"/>
              </a:rPr>
              <a:t>Reduce operational system load</a:t>
            </a:r>
          </a:p>
          <a:p>
            <a:pPr marL="1129433" indent="-376478" lvl="2">
              <a:lnSpc>
                <a:spcPts val="3138"/>
              </a:lnSpc>
              <a:buFont typeface="Arial"/>
              <a:buChar char="⚬"/>
            </a:pPr>
            <a:r>
              <a:rPr lang="en-US" sz="2615">
                <a:solidFill>
                  <a:srgbClr val="000000"/>
                </a:solidFill>
                <a:latin typeface="Roboto"/>
              </a:rPr>
              <a:t>Enhance reporting speed</a:t>
            </a:r>
          </a:p>
          <a:p>
            <a:pPr marL="1129433" indent="-376478" lvl="2">
              <a:lnSpc>
                <a:spcPts val="3138"/>
              </a:lnSpc>
              <a:buFont typeface="Arial"/>
              <a:buChar char="⚬"/>
            </a:pPr>
            <a:r>
              <a:rPr lang="en-US" sz="2615">
                <a:solidFill>
                  <a:srgbClr val="000000"/>
                </a:solidFill>
                <a:latin typeface="Roboto"/>
              </a:rPr>
              <a:t>Increase data security</a:t>
            </a:r>
          </a:p>
          <a:p>
            <a:pPr marL="564717" indent="-282358" lvl="1">
              <a:lnSpc>
                <a:spcPts val="3138"/>
              </a:lnSpc>
              <a:buFont typeface="Arial"/>
              <a:buChar char="•"/>
            </a:pPr>
            <a:r>
              <a:rPr lang="en-US" sz="2615" u="sng">
                <a:solidFill>
                  <a:srgbClr val="000000"/>
                </a:solidFill>
                <a:latin typeface="Roboto"/>
              </a:rPr>
              <a:t>Methodology:</a:t>
            </a:r>
            <a:r>
              <a:rPr lang="en-US" sz="2615">
                <a:solidFill>
                  <a:srgbClr val="000000"/>
                </a:solidFill>
                <a:latin typeface="Roboto"/>
              </a:rPr>
              <a:t> Agile and Scrum for project management</a:t>
            </a:r>
          </a:p>
          <a:p>
            <a:pPr marL="564717" indent="-282358" lvl="1">
              <a:lnSpc>
                <a:spcPts val="3138"/>
              </a:lnSpc>
              <a:buFont typeface="Arial"/>
              <a:buChar char="•"/>
            </a:pPr>
            <a:r>
              <a:rPr lang="en-US" sz="2615" u="sng">
                <a:solidFill>
                  <a:srgbClr val="000000"/>
                </a:solidFill>
                <a:latin typeface="Roboto"/>
              </a:rPr>
              <a:t>Tools:</a:t>
            </a:r>
            <a:r>
              <a:rPr lang="en-US" sz="2615">
                <a:solidFill>
                  <a:srgbClr val="000000"/>
                </a:solidFill>
                <a:latin typeface="Roboto"/>
              </a:rPr>
              <a:t> Use dbt and Snowflake for DataOps tasks</a:t>
            </a:r>
          </a:p>
          <a:p>
            <a:pPr algn="l" marL="564717" indent="-282358" lvl="1">
              <a:lnSpc>
                <a:spcPts val="3138"/>
              </a:lnSpc>
              <a:buFont typeface="Arial"/>
              <a:buChar char="•"/>
            </a:pPr>
            <a:r>
              <a:rPr lang="en-US" sz="2615" u="sng">
                <a:solidFill>
                  <a:srgbClr val="000000"/>
                </a:solidFill>
                <a:latin typeface="Roboto"/>
              </a:rPr>
              <a:t>Outcome:</a:t>
            </a:r>
            <a:r>
              <a:rPr lang="en-US" sz="2615">
                <a:solidFill>
                  <a:srgbClr val="000000"/>
                </a:solidFill>
                <a:latin typeface="Roboto"/>
              </a:rPr>
              <a:t> Create dashboard visualizations for insightful data analytics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5525" y="624836"/>
            <a:ext cx="17050050" cy="9376650"/>
            <a:chOff x="0" y="0"/>
            <a:chExt cx="22733400" cy="12502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733381" cy="12502261"/>
            </a:xfrm>
            <a:custGeom>
              <a:avLst/>
              <a:gdLst/>
              <a:ahLst/>
              <a:cxnLst/>
              <a:rect r="r" b="b" t="t" l="l"/>
              <a:pathLst>
                <a:path h="12502261" w="22733381">
                  <a:moveTo>
                    <a:pt x="12700" y="0"/>
                  </a:moveTo>
                  <a:lnTo>
                    <a:pt x="22720681" y="0"/>
                  </a:lnTo>
                  <a:cubicBezTo>
                    <a:pt x="22727667" y="0"/>
                    <a:pt x="22733381" y="5715"/>
                    <a:pt x="22733381" y="12700"/>
                  </a:cubicBezTo>
                  <a:lnTo>
                    <a:pt x="22733381" y="12489561"/>
                  </a:lnTo>
                  <a:cubicBezTo>
                    <a:pt x="22733381" y="12496546"/>
                    <a:pt x="22727667" y="12502261"/>
                    <a:pt x="22720681" y="12502261"/>
                  </a:cubicBezTo>
                  <a:lnTo>
                    <a:pt x="12700" y="12502261"/>
                  </a:lnTo>
                  <a:cubicBezTo>
                    <a:pt x="5715" y="12502261"/>
                    <a:pt x="0" y="12496546"/>
                    <a:pt x="0" y="1248956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2489561"/>
                  </a:lnTo>
                  <a:lnTo>
                    <a:pt x="12700" y="12489561"/>
                  </a:lnTo>
                  <a:lnTo>
                    <a:pt x="12700" y="12476861"/>
                  </a:lnTo>
                  <a:lnTo>
                    <a:pt x="22720681" y="12476861"/>
                  </a:lnTo>
                  <a:lnTo>
                    <a:pt x="22720681" y="12489561"/>
                  </a:lnTo>
                  <a:lnTo>
                    <a:pt x="22707981" y="12489561"/>
                  </a:lnTo>
                  <a:lnTo>
                    <a:pt x="22707981" y="12700"/>
                  </a:lnTo>
                  <a:lnTo>
                    <a:pt x="22720681" y="12700"/>
                  </a:lnTo>
                  <a:lnTo>
                    <a:pt x="22720681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886128" y="8712494"/>
            <a:ext cx="281380" cy="281182"/>
          </a:xfrm>
          <a:custGeom>
            <a:avLst/>
            <a:gdLst/>
            <a:ahLst/>
            <a:cxnLst/>
            <a:rect r="r" b="b" t="t" l="l"/>
            <a:pathLst>
              <a:path h="281182" w="281380">
                <a:moveTo>
                  <a:pt x="0" y="0"/>
                </a:moveTo>
                <a:lnTo>
                  <a:pt x="281380" y="0"/>
                </a:lnTo>
                <a:lnTo>
                  <a:pt x="281380" y="281182"/>
                </a:lnTo>
                <a:lnTo>
                  <a:pt x="0" y="281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789578" y="5914994"/>
            <a:ext cx="281380" cy="281182"/>
          </a:xfrm>
          <a:custGeom>
            <a:avLst/>
            <a:gdLst/>
            <a:ahLst/>
            <a:cxnLst/>
            <a:rect r="r" b="b" t="t" l="l"/>
            <a:pathLst>
              <a:path h="281182" w="281380">
                <a:moveTo>
                  <a:pt x="0" y="0"/>
                </a:moveTo>
                <a:lnTo>
                  <a:pt x="281380" y="0"/>
                </a:lnTo>
                <a:lnTo>
                  <a:pt x="281380" y="281182"/>
                </a:lnTo>
                <a:lnTo>
                  <a:pt x="0" y="281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34328" y="2764244"/>
            <a:ext cx="281380" cy="281182"/>
          </a:xfrm>
          <a:custGeom>
            <a:avLst/>
            <a:gdLst/>
            <a:ahLst/>
            <a:cxnLst/>
            <a:rect r="r" b="b" t="t" l="l"/>
            <a:pathLst>
              <a:path h="281182" w="281380">
                <a:moveTo>
                  <a:pt x="0" y="0"/>
                </a:moveTo>
                <a:lnTo>
                  <a:pt x="281380" y="0"/>
                </a:lnTo>
                <a:lnTo>
                  <a:pt x="281380" y="281182"/>
                </a:lnTo>
                <a:lnTo>
                  <a:pt x="0" y="281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501161" y="4375578"/>
            <a:ext cx="205842" cy="42"/>
            <a:chOff x="0" y="0"/>
            <a:chExt cx="274456" cy="5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4447" cy="0"/>
            </a:xfrm>
            <a:custGeom>
              <a:avLst/>
              <a:gdLst/>
              <a:ahLst/>
              <a:cxnLst/>
              <a:rect r="r" b="b" t="t" l="l"/>
              <a:pathLst>
                <a:path h="0" w="274447">
                  <a:moveTo>
                    <a:pt x="274447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ED6D1B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5898145" y="5806733"/>
            <a:ext cx="3990750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Roboto"/>
              </a:rPr>
              <a:t> Data Loading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501161" y="5806733"/>
            <a:ext cx="3990750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Roboto"/>
              </a:rPr>
              <a:t>Linkage to PowerBI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32963" y="8701358"/>
            <a:ext cx="4763573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Roboto"/>
              </a:rPr>
              <a:t>Handle updated order information and create dashboards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893107" y="6780270"/>
            <a:ext cx="5757926" cy="2026098"/>
          </a:xfrm>
          <a:custGeom>
            <a:avLst/>
            <a:gdLst/>
            <a:ahLst/>
            <a:cxnLst/>
            <a:rect r="r" b="b" t="t" l="l"/>
            <a:pathLst>
              <a:path h="2026098" w="5757926">
                <a:moveTo>
                  <a:pt x="0" y="0"/>
                </a:moveTo>
                <a:lnTo>
                  <a:pt x="5757926" y="0"/>
                </a:lnTo>
                <a:lnTo>
                  <a:pt x="5757926" y="2026098"/>
                </a:lnTo>
                <a:lnTo>
                  <a:pt x="0" y="20260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764407" y="6780270"/>
            <a:ext cx="5800500" cy="2010024"/>
          </a:xfrm>
          <a:custGeom>
            <a:avLst/>
            <a:gdLst/>
            <a:ahLst/>
            <a:cxnLst/>
            <a:rect r="r" b="b" t="t" l="l"/>
            <a:pathLst>
              <a:path h="2010024" w="5800500">
                <a:moveTo>
                  <a:pt x="0" y="0"/>
                </a:moveTo>
                <a:lnTo>
                  <a:pt x="5800500" y="0"/>
                </a:lnTo>
                <a:lnTo>
                  <a:pt x="5800500" y="2010024"/>
                </a:lnTo>
                <a:lnTo>
                  <a:pt x="0" y="20100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763965" y="4377610"/>
            <a:ext cx="6424848" cy="4428908"/>
          </a:xfrm>
          <a:custGeom>
            <a:avLst/>
            <a:gdLst/>
            <a:ahLst/>
            <a:cxnLst/>
            <a:rect r="r" b="b" t="t" l="l"/>
            <a:pathLst>
              <a:path h="4428908" w="6424848">
                <a:moveTo>
                  <a:pt x="0" y="0"/>
                </a:moveTo>
                <a:lnTo>
                  <a:pt x="6424848" y="0"/>
                </a:lnTo>
                <a:lnTo>
                  <a:pt x="6424848" y="4428908"/>
                </a:lnTo>
                <a:lnTo>
                  <a:pt x="0" y="44289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910558" y="4048195"/>
            <a:ext cx="5827785" cy="1987005"/>
          </a:xfrm>
          <a:custGeom>
            <a:avLst/>
            <a:gdLst/>
            <a:ahLst/>
            <a:cxnLst/>
            <a:rect r="r" b="b" t="t" l="l"/>
            <a:pathLst>
              <a:path h="1987005" w="5827785">
                <a:moveTo>
                  <a:pt x="0" y="0"/>
                </a:moveTo>
                <a:lnTo>
                  <a:pt x="5827785" y="0"/>
                </a:lnTo>
                <a:lnTo>
                  <a:pt x="5827785" y="1987006"/>
                </a:lnTo>
                <a:lnTo>
                  <a:pt x="0" y="19870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4755707" y="4375620"/>
            <a:ext cx="1142438" cy="1332156"/>
            <a:chOff x="0" y="0"/>
            <a:chExt cx="1523251" cy="177620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23111" cy="1776095"/>
            </a:xfrm>
            <a:custGeom>
              <a:avLst/>
              <a:gdLst/>
              <a:ahLst/>
              <a:cxnLst/>
              <a:rect r="r" b="b" t="t" l="l"/>
              <a:pathLst>
                <a:path h="1776095" w="1523111">
                  <a:moveTo>
                    <a:pt x="0" y="0"/>
                  </a:moveTo>
                  <a:lnTo>
                    <a:pt x="0" y="1776095"/>
                  </a:lnTo>
                  <a:lnTo>
                    <a:pt x="1247521" y="1776095"/>
                  </a:lnTo>
                  <a:cubicBezTo>
                    <a:pt x="1425575" y="1529334"/>
                    <a:pt x="1523111" y="1227836"/>
                    <a:pt x="1523111" y="900811"/>
                  </a:cubicBezTo>
                  <a:cubicBezTo>
                    <a:pt x="1523111" y="560959"/>
                    <a:pt x="1417574" y="253238"/>
                    <a:pt x="123482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9819826" y="4767533"/>
            <a:ext cx="582315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mo Medium"/>
              </a:rPr>
              <a:t>SPRINT 03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307778" y="4741661"/>
            <a:ext cx="565395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mo Medium"/>
              </a:rPr>
              <a:t>SPRINT</a:t>
            </a:r>
            <a:r>
              <a:rPr lang="en-US" sz="3600">
                <a:solidFill>
                  <a:srgbClr val="FFFFFF"/>
                </a:solidFill>
                <a:latin typeface="Arimo Medium"/>
              </a:rPr>
              <a:t> 02</a:t>
            </a:r>
          </a:p>
        </p:txBody>
      </p:sp>
      <p:sp>
        <p:nvSpPr>
          <p:cNvPr name="Freeform 20" id="20"/>
          <p:cNvSpPr/>
          <p:nvPr/>
        </p:nvSpPr>
        <p:spPr>
          <a:xfrm flipH="true" flipV="false" rot="0">
            <a:off x="2499951" y="2109072"/>
            <a:ext cx="5615655" cy="3871098"/>
          </a:xfrm>
          <a:custGeom>
            <a:avLst/>
            <a:gdLst/>
            <a:ahLst/>
            <a:cxnLst/>
            <a:rect r="r" b="b" t="t" l="l"/>
            <a:pathLst>
              <a:path h="3871098" w="5615655">
                <a:moveTo>
                  <a:pt x="5615655" y="0"/>
                </a:moveTo>
                <a:lnTo>
                  <a:pt x="0" y="0"/>
                </a:lnTo>
                <a:lnTo>
                  <a:pt x="0" y="3871098"/>
                </a:lnTo>
                <a:lnTo>
                  <a:pt x="5615655" y="3871098"/>
                </a:lnTo>
                <a:lnTo>
                  <a:pt x="5615655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763726" y="2452168"/>
            <a:ext cx="5690108" cy="574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7"/>
              </a:lnSpc>
            </a:pPr>
            <a:r>
              <a:rPr lang="en-US" sz="3623">
                <a:solidFill>
                  <a:srgbClr val="FFFFFF"/>
                </a:solidFill>
                <a:latin typeface="Arimo Medium"/>
              </a:rPr>
              <a:t>SPRINT </a:t>
            </a:r>
            <a:r>
              <a:rPr lang="en-US" sz="3623">
                <a:solidFill>
                  <a:srgbClr val="FFFFFF"/>
                </a:solidFill>
                <a:latin typeface="Arimo Medium"/>
              </a:rPr>
              <a:t>01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8453834" y="1772697"/>
            <a:ext cx="1649828" cy="1649828"/>
            <a:chOff x="0" y="0"/>
            <a:chExt cx="2199771" cy="219977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199894" cy="2199894"/>
            </a:xfrm>
            <a:custGeom>
              <a:avLst/>
              <a:gdLst/>
              <a:ahLst/>
              <a:cxnLst/>
              <a:rect r="r" b="b" t="t" l="l"/>
              <a:pathLst>
                <a:path h="2199894" w="2199894">
                  <a:moveTo>
                    <a:pt x="1099947" y="0"/>
                  </a:moveTo>
                  <a:cubicBezTo>
                    <a:pt x="492125" y="0"/>
                    <a:pt x="0" y="492125"/>
                    <a:pt x="0" y="1099947"/>
                  </a:cubicBezTo>
                  <a:cubicBezTo>
                    <a:pt x="0" y="1707769"/>
                    <a:pt x="492125" y="2199894"/>
                    <a:pt x="1099947" y="2199894"/>
                  </a:cubicBezTo>
                  <a:cubicBezTo>
                    <a:pt x="1707769" y="2199894"/>
                    <a:pt x="2199894" y="1707896"/>
                    <a:pt x="2199894" y="1099947"/>
                  </a:cubicBezTo>
                  <a:cubicBezTo>
                    <a:pt x="2199894" y="491998"/>
                    <a:pt x="1707769" y="0"/>
                    <a:pt x="1099947" y="0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8928347" y="2041620"/>
            <a:ext cx="700802" cy="700742"/>
          </a:xfrm>
          <a:custGeom>
            <a:avLst/>
            <a:gdLst/>
            <a:ahLst/>
            <a:cxnLst/>
            <a:rect r="r" b="b" t="t" l="l"/>
            <a:pathLst>
              <a:path h="700742" w="700802">
                <a:moveTo>
                  <a:pt x="0" y="0"/>
                </a:moveTo>
                <a:lnTo>
                  <a:pt x="700802" y="0"/>
                </a:lnTo>
                <a:lnTo>
                  <a:pt x="700802" y="700742"/>
                </a:lnTo>
                <a:lnTo>
                  <a:pt x="0" y="70074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58775" y="688196"/>
            <a:ext cx="16223550" cy="771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4999">
                <a:solidFill>
                  <a:srgbClr val="000000"/>
                </a:solidFill>
                <a:latin typeface="Arimo Medium"/>
              </a:rPr>
              <a:t>Sprints Overview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185594" y="8796993"/>
            <a:ext cx="3990750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Roboto"/>
              </a:rPr>
              <a:t>Finalizing release product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924226" y="7491683"/>
            <a:ext cx="530535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mo Medium"/>
              </a:rPr>
              <a:t>SPRINT </a:t>
            </a:r>
            <a:r>
              <a:rPr lang="en-US" sz="3600">
                <a:solidFill>
                  <a:srgbClr val="FFFFFF"/>
                </a:solidFill>
                <a:latin typeface="Arimo Medium"/>
              </a:rPr>
              <a:t>04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047426" y="7493281"/>
            <a:ext cx="530535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mo Medium"/>
              </a:rPr>
              <a:t>SPRINT 05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092726" y="3425262"/>
            <a:ext cx="3800794" cy="622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2"/>
              </a:lnSpc>
            </a:pPr>
            <a:r>
              <a:rPr lang="en-US" sz="2002">
                <a:solidFill>
                  <a:srgbClr val="000000"/>
                </a:solidFill>
                <a:latin typeface="Roboto"/>
              </a:rPr>
              <a:t>Identify reporting needs and creating tables in Snowflake 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674454" y="2836640"/>
            <a:ext cx="1208587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Roboto"/>
              </a:rPr>
              <a:t>Start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23142" y="896770"/>
            <a:ext cx="14272842" cy="1845000"/>
            <a:chOff x="0" y="0"/>
            <a:chExt cx="19030455" cy="246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030414" cy="2459990"/>
            </a:xfrm>
            <a:custGeom>
              <a:avLst/>
              <a:gdLst/>
              <a:ahLst/>
              <a:cxnLst/>
              <a:rect r="r" b="b" t="t" l="l"/>
              <a:pathLst>
                <a:path h="2459990" w="19030414">
                  <a:moveTo>
                    <a:pt x="0" y="0"/>
                  </a:moveTo>
                  <a:lnTo>
                    <a:pt x="19030414" y="0"/>
                  </a:lnTo>
                  <a:lnTo>
                    <a:pt x="19030414" y="2459990"/>
                  </a:lnTo>
                  <a:lnTo>
                    <a:pt x="0" y="2459990"/>
                  </a:lnTo>
                  <a:close/>
                </a:path>
              </a:pathLst>
            </a:custGeom>
            <a:solidFill>
              <a:srgbClr val="FFEF82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3621803" y="5829827"/>
            <a:ext cx="281380" cy="281182"/>
          </a:xfrm>
          <a:custGeom>
            <a:avLst/>
            <a:gdLst/>
            <a:ahLst/>
            <a:cxnLst/>
            <a:rect r="r" b="b" t="t" l="l"/>
            <a:pathLst>
              <a:path h="281182" w="281380">
                <a:moveTo>
                  <a:pt x="0" y="0"/>
                </a:moveTo>
                <a:lnTo>
                  <a:pt x="281380" y="0"/>
                </a:lnTo>
                <a:lnTo>
                  <a:pt x="281380" y="281182"/>
                </a:lnTo>
                <a:lnTo>
                  <a:pt x="0" y="281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08625" y="1170425"/>
            <a:ext cx="15270750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Oswald"/>
              </a:rPr>
              <a:t>Sprint 1 - Identifying Reporting Needs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87474" y="4314825"/>
            <a:ext cx="5779816" cy="166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1"/>
              </a:lnSpc>
            </a:pPr>
            <a:r>
              <a:rPr lang="en-US" sz="2800">
                <a:solidFill>
                  <a:srgbClr val="000000"/>
                </a:solidFill>
                <a:latin typeface="Jaldi"/>
              </a:rPr>
              <a:t>Establish clear project goals and detailed reporting needs</a:t>
            </a:r>
          </a:p>
          <a:p>
            <a:pPr>
              <a:lnSpc>
                <a:spcPts val="3361"/>
              </a:lnSpc>
            </a:pPr>
            <a:r>
              <a:rPr lang="en-US" sz="2800">
                <a:solidFill>
                  <a:srgbClr val="000000"/>
                </a:solidFill>
                <a:latin typeface="Jaldi"/>
              </a:rPr>
              <a:t>I</a:t>
            </a:r>
            <a:r>
              <a:rPr lang="en-US" sz="2800">
                <a:solidFill>
                  <a:srgbClr val="000000"/>
                </a:solidFill>
                <a:latin typeface="Jaldi"/>
              </a:rPr>
              <a:t>nitiating the technical setup of the Snowflake database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80273" y="4311765"/>
            <a:ext cx="7166813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2"/>
              </a:lnSpc>
            </a:pPr>
            <a:r>
              <a:rPr lang="en-US" sz="2619" u="sng">
                <a:solidFill>
                  <a:srgbClr val="000000"/>
                </a:solidFill>
                <a:latin typeface="Jaldi"/>
              </a:rPr>
              <a:t>Created Snowflake Account:</a:t>
            </a:r>
          </a:p>
          <a:p>
            <a:pPr marL="565457" indent="-282728" lvl="1">
              <a:lnSpc>
                <a:spcPts val="3142"/>
              </a:lnSpc>
              <a:buFont typeface="Arial"/>
              <a:buChar char="•"/>
            </a:pPr>
            <a:r>
              <a:rPr lang="en-US" sz="2619">
                <a:solidFill>
                  <a:srgbClr val="000000"/>
                </a:solidFill>
                <a:latin typeface="Jaldi"/>
              </a:rPr>
              <a:t> Set members user credential</a:t>
            </a:r>
          </a:p>
          <a:p>
            <a:pPr marL="565458" indent="-282729" lvl="1">
              <a:lnSpc>
                <a:spcPts val="3142"/>
              </a:lnSpc>
              <a:buFont typeface="Arial"/>
              <a:buChar char="•"/>
            </a:pPr>
            <a:r>
              <a:rPr lang="en-US" sz="2619">
                <a:solidFill>
                  <a:srgbClr val="000000"/>
                </a:solidFill>
                <a:latin typeface="Jaldi"/>
              </a:rPr>
              <a:t>Begin designing Snowflake database schema</a:t>
            </a:r>
          </a:p>
          <a:p>
            <a:pPr marL="565458" indent="-282729" lvl="1">
              <a:lnSpc>
                <a:spcPts val="3142"/>
              </a:lnSpc>
              <a:buFont typeface="Arial"/>
              <a:buChar char="•"/>
            </a:pPr>
            <a:r>
              <a:rPr lang="en-US" sz="2619">
                <a:solidFill>
                  <a:srgbClr val="000000"/>
                </a:solidFill>
                <a:latin typeface="Jaldi"/>
              </a:rPr>
              <a:t>Start building essential Snowflake tables for data storage and future reporting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87474" y="3549765"/>
            <a:ext cx="394767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79"/>
              </a:lnSpc>
            </a:pPr>
            <a:r>
              <a:rPr lang="en-US" sz="3399">
                <a:solidFill>
                  <a:srgbClr val="000000"/>
                </a:solidFill>
                <a:latin typeface="Jaldi Bold"/>
              </a:rPr>
              <a:t>Purpose of this sprint?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80273" y="3549765"/>
            <a:ext cx="481460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79"/>
              </a:lnSpc>
            </a:pPr>
            <a:r>
              <a:rPr lang="en-US" sz="3399">
                <a:solidFill>
                  <a:srgbClr val="000000"/>
                </a:solidFill>
                <a:latin typeface="Jaldi Bold"/>
              </a:rPr>
              <a:t>What was done in this sprint?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87474" y="6638893"/>
            <a:ext cx="394767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79"/>
              </a:lnSpc>
            </a:pPr>
            <a:r>
              <a:rPr lang="en-US" sz="3399">
                <a:solidFill>
                  <a:srgbClr val="000000"/>
                </a:solidFill>
                <a:latin typeface="Jaldi Bold"/>
              </a:rPr>
              <a:t>Why?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87474" y="7400893"/>
            <a:ext cx="13620175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Jaldi"/>
              </a:rPr>
              <a:t>It ensures the development aligns with NWT expectations and project goals from the start, setting the stage for efficient, targeted progress in subsequent sprints.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23142" y="896770"/>
            <a:ext cx="14272842" cy="1845000"/>
            <a:chOff x="0" y="0"/>
            <a:chExt cx="19030455" cy="246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030414" cy="2459990"/>
            </a:xfrm>
            <a:custGeom>
              <a:avLst/>
              <a:gdLst/>
              <a:ahLst/>
              <a:cxnLst/>
              <a:rect r="r" b="b" t="t" l="l"/>
              <a:pathLst>
                <a:path h="2459990" w="19030414">
                  <a:moveTo>
                    <a:pt x="0" y="0"/>
                  </a:moveTo>
                  <a:lnTo>
                    <a:pt x="19030414" y="0"/>
                  </a:lnTo>
                  <a:lnTo>
                    <a:pt x="19030414" y="2459990"/>
                  </a:lnTo>
                  <a:lnTo>
                    <a:pt x="0" y="2459990"/>
                  </a:lnTo>
                  <a:close/>
                </a:path>
              </a:pathLst>
            </a:custGeom>
            <a:solidFill>
              <a:srgbClr val="FFEF82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94898" y="9763637"/>
            <a:ext cx="281380" cy="281182"/>
          </a:xfrm>
          <a:custGeom>
            <a:avLst/>
            <a:gdLst/>
            <a:ahLst/>
            <a:cxnLst/>
            <a:rect r="r" b="b" t="t" l="l"/>
            <a:pathLst>
              <a:path h="281182" w="281380">
                <a:moveTo>
                  <a:pt x="0" y="0"/>
                </a:moveTo>
                <a:lnTo>
                  <a:pt x="281380" y="0"/>
                </a:lnTo>
                <a:lnTo>
                  <a:pt x="281380" y="281182"/>
                </a:lnTo>
                <a:lnTo>
                  <a:pt x="0" y="281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330178" y="7805338"/>
            <a:ext cx="3929122" cy="2098890"/>
          </a:xfrm>
          <a:custGeom>
            <a:avLst/>
            <a:gdLst/>
            <a:ahLst/>
            <a:cxnLst/>
            <a:rect r="r" b="b" t="t" l="l"/>
            <a:pathLst>
              <a:path h="2098890" w="3929122">
                <a:moveTo>
                  <a:pt x="0" y="0"/>
                </a:moveTo>
                <a:lnTo>
                  <a:pt x="3929122" y="0"/>
                </a:lnTo>
                <a:lnTo>
                  <a:pt x="3929122" y="2098890"/>
                </a:lnTo>
                <a:lnTo>
                  <a:pt x="0" y="20988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08625" y="1170425"/>
            <a:ext cx="15270750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Oswald"/>
              </a:rPr>
              <a:t>Sprint 2 - Data Migration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23142" y="3109513"/>
            <a:ext cx="405834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000000"/>
                </a:solidFill>
                <a:latin typeface="Jaldi Bold"/>
              </a:rPr>
              <a:t>Purpose of this Sprint?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83553" y="3738163"/>
            <a:ext cx="5327660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Jaldi"/>
              </a:rPr>
              <a:t>Load in our data into a cloud based data warehouse (Snowflake)</a:t>
            </a:r>
          </a:p>
          <a:p>
            <a:pPr algn="ctr">
              <a:lnSpc>
                <a:spcPts val="335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976562" y="3105410"/>
            <a:ext cx="486551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000000"/>
                </a:solidFill>
                <a:latin typeface="Jaldi Bold"/>
              </a:rPr>
              <a:t>What was done in this sprint?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976562" y="3738163"/>
            <a:ext cx="6915835" cy="3343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Jaldi Bold"/>
              </a:rPr>
              <a:t>ELT Process</a:t>
            </a:r>
            <a:r>
              <a:rPr lang="en-US" sz="2799">
                <a:solidFill>
                  <a:srgbClr val="000000"/>
                </a:solidFill>
                <a:latin typeface="Jaldi"/>
              </a:rPr>
              <a:t>:</a:t>
            </a:r>
          </a:p>
          <a:p>
            <a:pPr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Jaldi Bold"/>
              </a:rPr>
              <a:t>Extracting</a:t>
            </a:r>
            <a:r>
              <a:rPr lang="en-US" sz="2799">
                <a:solidFill>
                  <a:srgbClr val="000000"/>
                </a:solidFill>
                <a:latin typeface="Jaldi"/>
              </a:rPr>
              <a:t> the data from Github</a:t>
            </a:r>
          </a:p>
          <a:p>
            <a:pPr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Jaldi Bold"/>
              </a:rPr>
              <a:t>Loading</a:t>
            </a:r>
            <a:r>
              <a:rPr lang="en-US" sz="2799">
                <a:solidFill>
                  <a:srgbClr val="000000"/>
                </a:solidFill>
                <a:latin typeface="Jaldi"/>
              </a:rPr>
              <a:t> the data into tables we previously created in Snowflake</a:t>
            </a:r>
          </a:p>
          <a:p>
            <a:pPr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Jaldi Bold"/>
              </a:rPr>
              <a:t>Transforming</a:t>
            </a:r>
            <a:r>
              <a:rPr lang="en-US" sz="2799">
                <a:solidFill>
                  <a:srgbClr val="000000"/>
                </a:solidFill>
                <a:latin typeface="Jaldi"/>
              </a:rPr>
              <a:t> the data using SnowSQL &amp; Dbt, performed data cleaning &amp; preprocessing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023142" y="5347888"/>
            <a:ext cx="134487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000000"/>
                </a:solidFill>
                <a:latin typeface="Jaldi Bold"/>
              </a:rPr>
              <a:t>Why?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86596" y="5976538"/>
            <a:ext cx="7965366" cy="2505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Jaldi"/>
              </a:rPr>
              <a:t>By moving to a Snowflake, we will be addressing NWT’s pain points with their current OLTP System</a:t>
            </a:r>
          </a:p>
          <a:p>
            <a:pPr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Jaldi"/>
              </a:rPr>
              <a:t>With Snowflake, we can set up a OLAP System in order to meet NWT’s meets</a:t>
            </a:r>
          </a:p>
          <a:p>
            <a:pPr algn="ctr">
              <a:lnSpc>
                <a:spcPts val="3359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23142" y="896770"/>
            <a:ext cx="14272842" cy="1845000"/>
            <a:chOff x="0" y="0"/>
            <a:chExt cx="19030455" cy="246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030414" cy="2459990"/>
            </a:xfrm>
            <a:custGeom>
              <a:avLst/>
              <a:gdLst/>
              <a:ahLst/>
              <a:cxnLst/>
              <a:rect r="r" b="b" t="t" l="l"/>
              <a:pathLst>
                <a:path h="2459990" w="19030414">
                  <a:moveTo>
                    <a:pt x="0" y="0"/>
                  </a:moveTo>
                  <a:lnTo>
                    <a:pt x="19030414" y="0"/>
                  </a:lnTo>
                  <a:lnTo>
                    <a:pt x="19030414" y="2459990"/>
                  </a:lnTo>
                  <a:lnTo>
                    <a:pt x="0" y="2459990"/>
                  </a:lnTo>
                  <a:close/>
                </a:path>
              </a:pathLst>
            </a:custGeom>
            <a:solidFill>
              <a:srgbClr val="FFEF82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6529004" y="8770020"/>
            <a:ext cx="281380" cy="281182"/>
          </a:xfrm>
          <a:custGeom>
            <a:avLst/>
            <a:gdLst/>
            <a:ahLst/>
            <a:cxnLst/>
            <a:rect r="r" b="b" t="t" l="l"/>
            <a:pathLst>
              <a:path h="281182" w="281380">
                <a:moveTo>
                  <a:pt x="0" y="0"/>
                </a:moveTo>
                <a:lnTo>
                  <a:pt x="281380" y="0"/>
                </a:lnTo>
                <a:lnTo>
                  <a:pt x="281380" y="281182"/>
                </a:lnTo>
                <a:lnTo>
                  <a:pt x="0" y="281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08625" y="1170425"/>
            <a:ext cx="15270750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Oswald"/>
              </a:rPr>
              <a:t>Sprint 3 - Linking to PowerBi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31119" y="3690960"/>
            <a:ext cx="7928181" cy="4821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69"/>
              </a:lnSpc>
            </a:pPr>
          </a:p>
          <a:p>
            <a:pPr marL="534207" indent="-267104" lvl="1">
              <a:lnSpc>
                <a:spcPts val="2969"/>
              </a:lnSpc>
              <a:buFont typeface="Arial"/>
              <a:buChar char="•"/>
            </a:pPr>
            <a:r>
              <a:rPr lang="en-US" sz="2474">
                <a:solidFill>
                  <a:srgbClr val="000000"/>
                </a:solidFill>
                <a:latin typeface="Jaldi"/>
              </a:rPr>
              <a:t>Integrated Snowflake data warehouse with Power BI.</a:t>
            </a:r>
          </a:p>
          <a:p>
            <a:pPr marL="534207" indent="-267104" lvl="1">
              <a:lnSpc>
                <a:spcPts val="2969"/>
              </a:lnSpc>
              <a:buFont typeface="Arial"/>
              <a:buChar char="•"/>
            </a:pPr>
            <a:r>
              <a:rPr lang="en-US" sz="2474">
                <a:solidFill>
                  <a:srgbClr val="000000"/>
                </a:solidFill>
                <a:latin typeface="Jaldi"/>
              </a:rPr>
              <a:t>Focused on leveraging Power BI's advanced analytical tools.</a:t>
            </a:r>
          </a:p>
          <a:p>
            <a:pPr marL="534207" indent="-267104" lvl="1">
              <a:lnSpc>
                <a:spcPts val="2969"/>
              </a:lnSpc>
              <a:buFont typeface="Arial"/>
              <a:buChar char="•"/>
            </a:pPr>
            <a:r>
              <a:rPr lang="en-US" sz="2474">
                <a:solidFill>
                  <a:srgbClr val="000000"/>
                </a:solidFill>
                <a:latin typeface="Jaldi"/>
              </a:rPr>
              <a:t>Ensured secure and reliable connection setup between Power BI and Snowflake.</a:t>
            </a:r>
          </a:p>
          <a:p>
            <a:pPr marL="534207" indent="-267104" lvl="1">
              <a:lnSpc>
                <a:spcPts val="2969"/>
              </a:lnSpc>
              <a:buFont typeface="Arial"/>
              <a:buChar char="•"/>
            </a:pPr>
            <a:r>
              <a:rPr lang="en-US" sz="2474">
                <a:solidFill>
                  <a:srgbClr val="000000"/>
                </a:solidFill>
                <a:latin typeface="Jaldi"/>
              </a:rPr>
              <a:t>Shifted focus to designing data models within Power BI.</a:t>
            </a:r>
          </a:p>
          <a:p>
            <a:pPr marL="534207" indent="-267104" lvl="1">
              <a:lnSpc>
                <a:spcPts val="2969"/>
              </a:lnSpc>
              <a:buFont typeface="Arial"/>
              <a:buChar char="•"/>
            </a:pPr>
            <a:r>
              <a:rPr lang="en-US" sz="2474">
                <a:solidFill>
                  <a:srgbClr val="000000"/>
                </a:solidFill>
                <a:latin typeface="Jaldi"/>
              </a:rPr>
              <a:t>Established relationships between different datasets in Power BI.</a:t>
            </a:r>
          </a:p>
          <a:p>
            <a:pPr marL="534207" indent="-267104" lvl="1">
              <a:lnSpc>
                <a:spcPts val="2969"/>
              </a:lnSpc>
              <a:buFont typeface="Arial"/>
              <a:buChar char="•"/>
            </a:pPr>
            <a:r>
              <a:rPr lang="en-US" sz="2474">
                <a:solidFill>
                  <a:srgbClr val="000000"/>
                </a:solidFill>
                <a:latin typeface="Jaldi"/>
              </a:rPr>
              <a:t>Created calculated columns or measures as needed for analysis.</a:t>
            </a:r>
          </a:p>
          <a:p>
            <a:pPr marL="534207" indent="-267104" lvl="1">
              <a:lnSpc>
                <a:spcPts val="2969"/>
              </a:lnSpc>
              <a:buFont typeface="Arial"/>
              <a:buChar char="•"/>
            </a:pPr>
            <a:r>
              <a:rPr lang="en-US" sz="2474">
                <a:solidFill>
                  <a:srgbClr val="000000"/>
                </a:solidFill>
                <a:latin typeface="Jaldi"/>
              </a:rPr>
              <a:t>Laid the groundwork for the reporting and analysis framework in Power BI.</a:t>
            </a:r>
          </a:p>
          <a:p>
            <a:pPr>
              <a:lnSpc>
                <a:spcPts val="296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8198705" y="1585518"/>
            <a:ext cx="3268350" cy="1247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Jaldi"/>
              </a:rPr>
              <a:t>Despite being red, is a cold place. It’s full of iron oxide dust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23142" y="3042821"/>
            <a:ext cx="3210188" cy="504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32"/>
              </a:lnSpc>
              <a:spcBef>
                <a:spcPct val="0"/>
              </a:spcBef>
            </a:pPr>
            <a:r>
              <a:rPr lang="en-US" sz="3277">
                <a:solidFill>
                  <a:srgbClr val="000000"/>
                </a:solidFill>
                <a:latin typeface="Jaldi Bold"/>
              </a:rPr>
              <a:t>Purpose of Sprint: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23142" y="3744652"/>
            <a:ext cx="6822493" cy="742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69"/>
              </a:lnSpc>
              <a:spcBef>
                <a:spcPct val="0"/>
              </a:spcBef>
            </a:pPr>
            <a:r>
              <a:rPr lang="en-US" sz="2474">
                <a:solidFill>
                  <a:srgbClr val="000000"/>
                </a:solidFill>
                <a:latin typeface="Jaldi Bold"/>
              </a:rPr>
              <a:t>Integrate</a:t>
            </a:r>
            <a:r>
              <a:rPr lang="en-US" sz="2474">
                <a:solidFill>
                  <a:srgbClr val="000000"/>
                </a:solidFill>
                <a:latin typeface="Jaldi"/>
              </a:rPr>
              <a:t> the Snowflake data warehouse with PowerBi for dynamic data visualisation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23142" y="4886342"/>
            <a:ext cx="6577112" cy="3104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32"/>
              </a:lnSpc>
            </a:pPr>
            <a:r>
              <a:rPr lang="en-US" sz="3277">
                <a:solidFill>
                  <a:srgbClr val="000000"/>
                </a:solidFill>
                <a:latin typeface="Jaldi Bold"/>
              </a:rPr>
              <a:t>Why:</a:t>
            </a:r>
          </a:p>
          <a:p>
            <a:pPr>
              <a:lnSpc>
                <a:spcPts val="2963"/>
              </a:lnSpc>
            </a:pPr>
            <a:r>
              <a:rPr lang="en-US" sz="2469">
                <a:solidFill>
                  <a:srgbClr val="000000"/>
                </a:solidFill>
                <a:latin typeface="Jaldi"/>
              </a:rPr>
              <a:t>This integration is key for </a:t>
            </a:r>
            <a:r>
              <a:rPr lang="en-US" sz="2469">
                <a:solidFill>
                  <a:srgbClr val="000000"/>
                </a:solidFill>
                <a:latin typeface="Jaldi Bold"/>
              </a:rPr>
              <a:t>direct data interaction</a:t>
            </a:r>
            <a:r>
              <a:rPr lang="en-US" sz="2469">
                <a:solidFill>
                  <a:srgbClr val="000000"/>
                </a:solidFill>
                <a:latin typeface="Jaldi"/>
              </a:rPr>
              <a:t> and utilizing </a:t>
            </a:r>
            <a:r>
              <a:rPr lang="en-US" sz="2469">
                <a:solidFill>
                  <a:srgbClr val="000000"/>
                </a:solidFill>
                <a:latin typeface="Jaldi Bold"/>
              </a:rPr>
              <a:t>Power BI's analytical capabilities.</a:t>
            </a:r>
          </a:p>
          <a:p>
            <a:pPr>
              <a:lnSpc>
                <a:spcPts val="2963"/>
              </a:lnSpc>
            </a:pPr>
          </a:p>
          <a:p>
            <a:pPr>
              <a:lnSpc>
                <a:spcPts val="2963"/>
              </a:lnSpc>
              <a:spcBef>
                <a:spcPct val="0"/>
              </a:spcBef>
            </a:pPr>
            <a:r>
              <a:rPr lang="en-US" sz="2469">
                <a:solidFill>
                  <a:srgbClr val="000000"/>
                </a:solidFill>
                <a:latin typeface="Jaldi"/>
              </a:rPr>
              <a:t>Effective data modeling is essential as it forms the basis of the reporting and analysis framework in Power BI, leading to intuitive and informative dashboards.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59060" y="3176610"/>
            <a:ext cx="486551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000000"/>
                </a:solidFill>
                <a:latin typeface="Jaldi Bold"/>
              </a:rPr>
              <a:t>What was done in this sprint?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23142" y="896770"/>
            <a:ext cx="14272842" cy="1845000"/>
            <a:chOff x="0" y="0"/>
            <a:chExt cx="19030455" cy="246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030414" cy="2459990"/>
            </a:xfrm>
            <a:custGeom>
              <a:avLst/>
              <a:gdLst/>
              <a:ahLst/>
              <a:cxnLst/>
              <a:rect r="r" b="b" t="t" l="l"/>
              <a:pathLst>
                <a:path h="2459990" w="19030414">
                  <a:moveTo>
                    <a:pt x="0" y="0"/>
                  </a:moveTo>
                  <a:lnTo>
                    <a:pt x="19030414" y="0"/>
                  </a:lnTo>
                  <a:lnTo>
                    <a:pt x="19030414" y="2459990"/>
                  </a:lnTo>
                  <a:lnTo>
                    <a:pt x="0" y="2459990"/>
                  </a:lnTo>
                  <a:close/>
                </a:path>
              </a:pathLst>
            </a:custGeom>
            <a:solidFill>
              <a:srgbClr val="FFEF82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6529004" y="8770020"/>
            <a:ext cx="281380" cy="281182"/>
          </a:xfrm>
          <a:custGeom>
            <a:avLst/>
            <a:gdLst/>
            <a:ahLst/>
            <a:cxnLst/>
            <a:rect r="r" b="b" t="t" l="l"/>
            <a:pathLst>
              <a:path h="281182" w="281380">
                <a:moveTo>
                  <a:pt x="0" y="0"/>
                </a:moveTo>
                <a:lnTo>
                  <a:pt x="281380" y="0"/>
                </a:lnTo>
                <a:lnTo>
                  <a:pt x="281380" y="281182"/>
                </a:lnTo>
                <a:lnTo>
                  <a:pt x="0" y="281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08625" y="1170425"/>
            <a:ext cx="15270750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Oswald"/>
              </a:rPr>
              <a:t>Sprint 4 - Creation of Dashboards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703440" y="3900289"/>
            <a:ext cx="5703751" cy="37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4489" indent="-267244" lvl="1">
              <a:lnSpc>
                <a:spcPts val="2970"/>
              </a:lnSpc>
              <a:buFont typeface="Arial"/>
              <a:buChar char="•"/>
            </a:pPr>
            <a:r>
              <a:rPr lang="en-US" sz="2475">
                <a:solidFill>
                  <a:srgbClr val="000000"/>
                </a:solidFill>
                <a:latin typeface="Jaldi Bold"/>
              </a:rPr>
              <a:t>Continued building on the established infrastructure.</a:t>
            </a:r>
          </a:p>
          <a:p>
            <a:pPr marL="534489" indent="-267244" lvl="1">
              <a:lnSpc>
                <a:spcPts val="2970"/>
              </a:lnSpc>
              <a:buFont typeface="Arial"/>
              <a:buChar char="•"/>
            </a:pPr>
            <a:r>
              <a:rPr lang="en-US" sz="2475">
                <a:solidFill>
                  <a:srgbClr val="000000"/>
                </a:solidFill>
                <a:latin typeface="Jaldi Bold"/>
              </a:rPr>
              <a:t>Implemented Incremental Data Loading</a:t>
            </a:r>
          </a:p>
          <a:p>
            <a:pPr marL="534489" indent="-267244" lvl="1">
              <a:lnSpc>
                <a:spcPts val="2970"/>
              </a:lnSpc>
              <a:buFont typeface="Arial"/>
              <a:buChar char="•"/>
            </a:pPr>
            <a:r>
              <a:rPr lang="en-US" sz="2475">
                <a:solidFill>
                  <a:srgbClr val="000000"/>
                </a:solidFill>
                <a:latin typeface="Jaldi Bold"/>
              </a:rPr>
              <a:t>Developed dashboards and reports </a:t>
            </a:r>
          </a:p>
          <a:p>
            <a:pPr marL="1068977" indent="-356326" lvl="2">
              <a:lnSpc>
                <a:spcPts val="2970"/>
              </a:lnSpc>
              <a:buFont typeface="Arial"/>
              <a:buChar char="⚬"/>
            </a:pPr>
            <a:r>
              <a:rPr lang="en-US" sz="2475">
                <a:solidFill>
                  <a:srgbClr val="000000"/>
                </a:solidFill>
                <a:latin typeface="Jaldi"/>
              </a:rPr>
              <a:t>Aimed to unlock deeper insights from data tailored to end-user needs.</a:t>
            </a:r>
          </a:p>
          <a:p>
            <a:pPr marL="1068977" indent="-356326" lvl="2">
              <a:lnSpc>
                <a:spcPts val="2970"/>
              </a:lnSpc>
              <a:buFont typeface="Arial"/>
              <a:buChar char="⚬"/>
            </a:pPr>
            <a:r>
              <a:rPr lang="en-US" sz="2475">
                <a:solidFill>
                  <a:srgbClr val="000000"/>
                </a:solidFill>
                <a:latin typeface="Jaldi"/>
              </a:rPr>
              <a:t>Incorporated feedback from previous sprints for user-friendly dashboards aligned with stakeholder requirements.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122557" y="3140190"/>
            <a:ext cx="486551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000000"/>
                </a:solidFill>
                <a:latin typeface="Jaldi Bold"/>
              </a:rPr>
              <a:t>What was done in this sprint?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23142" y="3042821"/>
            <a:ext cx="3210188" cy="504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32"/>
              </a:lnSpc>
              <a:spcBef>
                <a:spcPct val="0"/>
              </a:spcBef>
            </a:pPr>
            <a:r>
              <a:rPr lang="en-US" sz="3277">
                <a:solidFill>
                  <a:srgbClr val="000000"/>
                </a:solidFill>
                <a:latin typeface="Jaldi Bold"/>
              </a:rPr>
              <a:t>Purpose of Sprint: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23142" y="3765414"/>
            <a:ext cx="7378864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50268" indent="-275134" lvl="1">
              <a:lnSpc>
                <a:spcPts val="3058"/>
              </a:lnSpc>
              <a:buFont typeface="Arial"/>
              <a:buChar char="•"/>
            </a:pPr>
            <a:r>
              <a:rPr lang="en-US" sz="2548">
                <a:solidFill>
                  <a:srgbClr val="000000"/>
                </a:solidFill>
                <a:latin typeface="Jaldi"/>
              </a:rPr>
              <a:t>Streamlining data updates in the Snowflake data warehouse</a:t>
            </a:r>
          </a:p>
          <a:p>
            <a:pPr marL="550268" indent="-275134" lvl="1">
              <a:lnSpc>
                <a:spcPts val="3058"/>
              </a:lnSpc>
              <a:buFont typeface="Arial"/>
              <a:buChar char="•"/>
            </a:pPr>
            <a:r>
              <a:rPr lang="en-US" sz="2548">
                <a:solidFill>
                  <a:srgbClr val="000000"/>
                </a:solidFill>
                <a:latin typeface="Jaldi"/>
              </a:rPr>
              <a:t>Developing sophisticated dashboards and reports in Power BI.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23142" y="5889489"/>
            <a:ext cx="7378864" cy="3295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49"/>
              </a:lnSpc>
              <a:spcBef>
                <a:spcPct val="0"/>
              </a:spcBef>
            </a:pPr>
            <a:r>
              <a:rPr lang="en-US" sz="2958">
                <a:solidFill>
                  <a:srgbClr val="000000"/>
                </a:solidFill>
                <a:latin typeface="Jaldi Bold"/>
              </a:rPr>
              <a:t>Why:</a:t>
            </a:r>
          </a:p>
          <a:p>
            <a:pPr algn="just" marL="573874" indent="-286937" lvl="1">
              <a:lnSpc>
                <a:spcPts val="3189"/>
              </a:lnSpc>
              <a:spcBef>
                <a:spcPct val="0"/>
              </a:spcBef>
              <a:buFont typeface="Arial"/>
              <a:buChar char="•"/>
            </a:pPr>
            <a:r>
              <a:rPr lang="en-US" sz="2658">
                <a:solidFill>
                  <a:srgbClr val="000000"/>
                </a:solidFill>
                <a:latin typeface="Jaldi"/>
              </a:rPr>
              <a:t>E</a:t>
            </a:r>
            <a:r>
              <a:rPr lang="en-US" sz="2658">
                <a:solidFill>
                  <a:srgbClr val="000000"/>
                </a:solidFill>
                <a:latin typeface="Jaldi"/>
              </a:rPr>
              <a:t>fficiently </a:t>
            </a:r>
            <a:r>
              <a:rPr lang="en-US" sz="2658">
                <a:solidFill>
                  <a:srgbClr val="000000"/>
                </a:solidFill>
                <a:latin typeface="Jaldi Bold"/>
              </a:rPr>
              <a:t>update the warehouse</a:t>
            </a:r>
            <a:r>
              <a:rPr lang="en-US" sz="2658">
                <a:solidFill>
                  <a:srgbClr val="000000"/>
                </a:solidFill>
                <a:latin typeface="Jaldi"/>
              </a:rPr>
              <a:t> with new or modified order information, reducing data transfer volumes and optimizing the overall data processing workflow.</a:t>
            </a:r>
          </a:p>
          <a:p>
            <a:pPr algn="just" marL="573874" indent="-286937" lvl="1">
              <a:lnSpc>
                <a:spcPts val="3189"/>
              </a:lnSpc>
              <a:buFont typeface="Arial"/>
              <a:buChar char="•"/>
            </a:pPr>
            <a:r>
              <a:rPr lang="en-US" sz="2658">
                <a:solidFill>
                  <a:srgbClr val="000000"/>
                </a:solidFill>
                <a:latin typeface="Jaldi Bold"/>
              </a:rPr>
              <a:t>provide deeper insights</a:t>
            </a:r>
            <a:r>
              <a:rPr lang="en-US" sz="2658">
                <a:solidFill>
                  <a:srgbClr val="000000"/>
                </a:solidFill>
                <a:latin typeface="Jaldi"/>
              </a:rPr>
              <a:t> tailored to the specific needs of end-users and stakeholders.</a:t>
            </a:r>
          </a:p>
          <a:p>
            <a:pPr>
              <a:lnSpc>
                <a:spcPts val="354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DAF7j6gdKGw</dc:identifier>
  <dcterms:modified xsi:type="dcterms:W3CDTF">2011-08-01T06:04:30Z</dcterms:modified>
  <cp:revision>1</cp:revision>
  <dc:title>ADO Presentation</dc:title>
</cp:coreProperties>
</file>